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85871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3760582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404140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2474452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890568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880A149E-6543-4970-8079-62FBB88AE12C}" type="datetimeFigureOut">
              <a:rPr lang="ar-EG" smtClean="0"/>
              <a:t>10/03/1440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834466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880A149E-6543-4970-8079-62FBB88AE12C}" type="datetimeFigureOut">
              <a:rPr lang="ar-EG" smtClean="0"/>
              <a:t>10/03/1440</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243181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880A149E-6543-4970-8079-62FBB88AE12C}" type="datetimeFigureOut">
              <a:rPr lang="ar-EG" smtClean="0"/>
              <a:t>10/03/1440</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170396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80A149E-6543-4970-8079-62FBB88AE12C}" type="datetimeFigureOut">
              <a:rPr lang="ar-EG" smtClean="0"/>
              <a:t>10/03/1440</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4095314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0A149E-6543-4970-8079-62FBB88AE12C}" type="datetimeFigureOut">
              <a:rPr lang="ar-EG" smtClean="0"/>
              <a:t>10/03/1440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350063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0A149E-6543-4970-8079-62FBB88AE12C}" type="datetimeFigureOut">
              <a:rPr lang="ar-EG" smtClean="0"/>
              <a:t>10/03/1440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1B7AA655-621C-4FDF-9EBA-BE6BE2932B17}" type="slidenum">
              <a:rPr lang="ar-EG" smtClean="0"/>
              <a:t>‹#›</a:t>
            </a:fld>
            <a:endParaRPr lang="ar-EG"/>
          </a:p>
        </p:txBody>
      </p:sp>
    </p:spTree>
    <p:extLst>
      <p:ext uri="{BB962C8B-B14F-4D97-AF65-F5344CB8AC3E}">
        <p14:creationId xmlns:p14="http://schemas.microsoft.com/office/powerpoint/2010/main" val="3970930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80A149E-6543-4970-8079-62FBB88AE12C}" type="datetimeFigureOut">
              <a:rPr lang="ar-EG" smtClean="0"/>
              <a:t>10/03/1440</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B7AA655-621C-4FDF-9EBA-BE6BE2932B17}" type="slidenum">
              <a:rPr lang="ar-EG" smtClean="0"/>
              <a:t>‹#›</a:t>
            </a:fld>
            <a:endParaRPr lang="ar-EG"/>
          </a:p>
        </p:txBody>
      </p:sp>
    </p:spTree>
    <p:extLst>
      <p:ext uri="{BB962C8B-B14F-4D97-AF65-F5344CB8AC3E}">
        <p14:creationId xmlns:p14="http://schemas.microsoft.com/office/powerpoint/2010/main" val="1808160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Autofit/>
          </a:bodyPr>
          <a:lstStyle/>
          <a:p>
            <a:pPr hangingPunct="0">
              <a:tabLst>
                <a:tab pos="92710" algn="l"/>
              </a:tabLst>
            </a:pPr>
            <a:r>
              <a:rPr lang="ar-EG" b="1" dirty="0" smtClean="0">
                <a:effectLst/>
                <a:latin typeface="Simplified Arabic"/>
                <a:ea typeface="Times New Roman"/>
                <a:cs typeface="AL-Sarem Bold"/>
              </a:rPr>
              <a:t>محاضرات في</a:t>
            </a:r>
            <a:br>
              <a:rPr lang="ar-EG" b="1" dirty="0" smtClean="0">
                <a:effectLst/>
                <a:latin typeface="Simplified Arabic"/>
                <a:ea typeface="Times New Roman"/>
                <a:cs typeface="AL-Sarem Bold"/>
              </a:rPr>
            </a:br>
            <a:r>
              <a:rPr lang="ar-EG" sz="4000" b="1" dirty="0" smtClean="0">
                <a:effectLst/>
                <a:latin typeface="Simplified Arabic"/>
                <a:ea typeface="Times New Roman"/>
                <a:cs typeface="PT Bold Heading"/>
              </a:rPr>
              <a:t>وسائط وتكنولوجيا التعليم</a:t>
            </a:r>
            <a:r>
              <a:rPr lang="en-US" sz="1800" b="1" dirty="0" smtClean="0">
                <a:effectLst/>
                <a:latin typeface="Times New Roman"/>
                <a:ea typeface="Times New Roman"/>
              </a:rPr>
              <a:t/>
            </a:r>
            <a:br>
              <a:rPr lang="en-US" sz="1800" b="1" dirty="0" smtClean="0">
                <a:effectLst/>
                <a:latin typeface="Times New Roman"/>
                <a:ea typeface="Times New Roman"/>
              </a:rPr>
            </a:br>
            <a:r>
              <a:rPr lang="ar-EG" sz="3200" b="0" dirty="0" smtClean="0">
                <a:effectLst/>
                <a:latin typeface="Simplified Arabic"/>
                <a:ea typeface="Times New Roman"/>
                <a:cs typeface="PT Bold Heading"/>
              </a:rPr>
              <a:t> </a:t>
            </a:r>
            <a:r>
              <a:rPr lang="en-US" sz="1800" b="1" dirty="0" smtClean="0">
                <a:effectLst/>
                <a:latin typeface="Times New Roman"/>
                <a:ea typeface="Times New Roman"/>
              </a:rPr>
              <a:t/>
            </a:r>
            <a:br>
              <a:rPr lang="en-US" sz="1800" b="1" dirty="0" smtClean="0">
                <a:effectLst/>
                <a:latin typeface="Times New Roman"/>
                <a:ea typeface="Times New Roman"/>
              </a:rPr>
            </a:br>
            <a:r>
              <a:rPr lang="ar-EG" sz="3200" b="0" dirty="0" smtClean="0">
                <a:effectLst/>
                <a:latin typeface="Simplified Arabic"/>
                <a:ea typeface="Times New Roman"/>
                <a:cs typeface="PT Bold Heading"/>
              </a:rPr>
              <a:t> </a:t>
            </a:r>
            <a:r>
              <a:rPr lang="en-US" sz="1800" b="1" dirty="0" smtClean="0">
                <a:effectLst/>
                <a:latin typeface="Times New Roman"/>
                <a:ea typeface="Times New Roman"/>
              </a:rPr>
              <a:t/>
            </a:r>
            <a:br>
              <a:rPr lang="en-US" sz="1800" b="1" dirty="0" smtClean="0">
                <a:effectLst/>
                <a:latin typeface="Times New Roman"/>
                <a:ea typeface="Times New Roman"/>
              </a:rPr>
            </a:br>
            <a:r>
              <a:rPr lang="ar-EG" sz="3200" b="1" dirty="0" smtClean="0">
                <a:effectLst/>
                <a:latin typeface="Simplified Arabic"/>
                <a:ea typeface="Times New Roman"/>
                <a:cs typeface="PT Bold Heading"/>
              </a:rPr>
              <a:t>إعداد</a:t>
            </a:r>
            <a:br>
              <a:rPr lang="ar-EG" sz="3200" b="1" dirty="0" smtClean="0">
                <a:effectLst/>
                <a:latin typeface="Simplified Arabic"/>
                <a:ea typeface="Times New Roman"/>
                <a:cs typeface="PT Bold Heading"/>
              </a:rPr>
            </a:br>
            <a:r>
              <a:rPr lang="ar-EG" sz="3200" b="1" dirty="0" smtClean="0">
                <a:effectLst/>
                <a:latin typeface="Simplified Arabic"/>
                <a:ea typeface="Times New Roman"/>
                <a:cs typeface="PT Bold Heading"/>
              </a:rPr>
              <a:t>أعضاء هيئة التدريس</a:t>
            </a:r>
            <a:r>
              <a:rPr lang="ar-EG" sz="2400" b="1" dirty="0" smtClean="0">
                <a:effectLst/>
                <a:latin typeface="Simplified Arabic"/>
                <a:ea typeface="Times New Roman"/>
                <a:cs typeface="PT Bold Heading"/>
              </a:rPr>
              <a:t/>
            </a:r>
            <a:br>
              <a:rPr lang="ar-EG" sz="2400" b="1" dirty="0" smtClean="0">
                <a:effectLst/>
                <a:latin typeface="Simplified Arabic"/>
                <a:ea typeface="Times New Roman"/>
                <a:cs typeface="PT Bold Heading"/>
              </a:rPr>
            </a:br>
            <a:r>
              <a:rPr lang="ar-EG" sz="2000" b="0" dirty="0" smtClean="0">
                <a:effectLst/>
                <a:latin typeface="Simplified Arabic"/>
                <a:ea typeface="Times New Roman"/>
                <a:cs typeface="PT Bold Heading"/>
              </a:rPr>
              <a:t>بقسم تكنولوجيا التعليم</a:t>
            </a:r>
            <a:r>
              <a:rPr lang="en-US" sz="1800" b="1" dirty="0" smtClean="0">
                <a:effectLst/>
                <a:latin typeface="Times New Roman"/>
                <a:ea typeface="Times New Roman"/>
              </a:rPr>
              <a:t/>
            </a:r>
            <a:br>
              <a:rPr lang="en-US" sz="1800" b="1" dirty="0" smtClean="0">
                <a:effectLst/>
                <a:latin typeface="Times New Roman"/>
                <a:ea typeface="Times New Roman"/>
              </a:rPr>
            </a:br>
            <a:r>
              <a:rPr lang="ar-EG" sz="2000" b="0" dirty="0" smtClean="0">
                <a:effectLst/>
                <a:latin typeface="Simplified Arabic"/>
                <a:ea typeface="Times New Roman"/>
                <a:cs typeface="PT Bold Heading"/>
              </a:rPr>
              <a:t>كلية التربية </a:t>
            </a:r>
            <a:r>
              <a:rPr lang="en-US" sz="1800" b="1" dirty="0" smtClean="0">
                <a:effectLst/>
                <a:latin typeface="Times New Roman"/>
                <a:ea typeface="Times New Roman"/>
              </a:rPr>
              <a:t/>
            </a:r>
            <a:br>
              <a:rPr lang="en-US" sz="1800" b="1" dirty="0" smtClean="0">
                <a:effectLst/>
                <a:latin typeface="Times New Roman"/>
                <a:ea typeface="Times New Roman"/>
              </a:rPr>
            </a:br>
            <a:r>
              <a:rPr lang="ar-EG" sz="2000" b="0" dirty="0" smtClean="0">
                <a:effectLst/>
                <a:latin typeface="Simplified Arabic"/>
                <a:ea typeface="Times New Roman"/>
                <a:cs typeface="PT Bold Heading"/>
              </a:rPr>
              <a:t>جامعة سوهاج</a:t>
            </a:r>
            <a:r>
              <a:rPr lang="en-US" sz="1800" b="1" dirty="0" smtClean="0">
                <a:effectLst/>
                <a:latin typeface="Times New Roman"/>
                <a:ea typeface="Times New Roman"/>
              </a:rPr>
              <a:t/>
            </a:r>
            <a:br>
              <a:rPr lang="en-US" sz="1800" b="1" dirty="0" smtClean="0">
                <a:effectLst/>
                <a:latin typeface="Times New Roman"/>
                <a:ea typeface="Times New Roman"/>
              </a:rPr>
            </a:br>
            <a:r>
              <a:rPr lang="ar-EG" sz="1800" b="0" dirty="0" smtClean="0">
                <a:effectLst/>
                <a:latin typeface="Simplified Arabic"/>
                <a:ea typeface="Times New Roman"/>
                <a:cs typeface="PT Bold Heading"/>
              </a:rPr>
              <a:t> </a:t>
            </a:r>
            <a:r>
              <a:rPr lang="en-US" sz="1800" b="1" dirty="0" smtClean="0">
                <a:effectLst/>
                <a:latin typeface="Times New Roman"/>
                <a:ea typeface="Times New Roman"/>
              </a:rPr>
              <a:t/>
            </a:r>
            <a:br>
              <a:rPr lang="en-US" sz="1800" b="1" dirty="0" smtClean="0">
                <a:effectLst/>
                <a:latin typeface="Times New Roman"/>
                <a:ea typeface="Times New Roman"/>
              </a:rPr>
            </a:br>
            <a:r>
              <a:rPr lang="ar-EG" sz="3600" b="0" dirty="0" smtClean="0">
                <a:effectLst/>
                <a:latin typeface="Simplified Arabic"/>
                <a:ea typeface="Times New Roman"/>
                <a:cs typeface="SKR HEAD1"/>
              </a:rPr>
              <a:t>2018 - 2019 م</a:t>
            </a:r>
            <a:r>
              <a:rPr lang="en-US" sz="1800" b="1" dirty="0" smtClean="0">
                <a:effectLst/>
                <a:latin typeface="Times New Roman"/>
                <a:ea typeface="Times New Roman"/>
              </a:rPr>
              <a:t/>
            </a:r>
            <a:br>
              <a:rPr lang="en-US" sz="1800" b="1" dirty="0" smtClean="0">
                <a:effectLst/>
                <a:latin typeface="Times New Roman"/>
                <a:ea typeface="Times New Roman"/>
              </a:rPr>
            </a:br>
            <a:endParaRPr lang="ar-EG" sz="2000" dirty="0"/>
          </a:p>
        </p:txBody>
      </p:sp>
      <p:sp>
        <p:nvSpPr>
          <p:cNvPr id="3" name="عنوان فرعي 2"/>
          <p:cNvSpPr>
            <a:spLocks noGrp="1"/>
          </p:cNvSpPr>
          <p:nvPr>
            <p:ph type="subTitle" idx="1"/>
          </p:nvPr>
        </p:nvSpPr>
        <p:spPr/>
        <p:txBody>
          <a:bodyPr/>
          <a:lstStyle/>
          <a:p>
            <a:endParaRPr lang="ar-EG"/>
          </a:p>
        </p:txBody>
      </p:sp>
    </p:spTree>
    <p:extLst>
      <p:ext uri="{BB962C8B-B14F-4D97-AF65-F5344CB8AC3E}">
        <p14:creationId xmlns:p14="http://schemas.microsoft.com/office/powerpoint/2010/main" val="277634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hangingPunct="0">
              <a:lnSpc>
                <a:spcPct val="115000"/>
              </a:lnSpc>
              <a:spcBef>
                <a:spcPts val="600"/>
              </a:spcBef>
            </a:pPr>
            <a:r>
              <a:rPr lang="ar-EG" sz="2800" b="1" dirty="0" smtClean="0">
                <a:effectLst/>
                <a:latin typeface="Arial"/>
                <a:ea typeface="Times New Roman"/>
                <a:cs typeface="PT Bold Heading"/>
              </a:rPr>
              <a:t/>
            </a:r>
            <a:br>
              <a:rPr lang="ar-EG" sz="2800" b="1" dirty="0" smtClean="0">
                <a:effectLst/>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a:latin typeface="Arial"/>
                <a:ea typeface="Times New Roman"/>
                <a:cs typeface="PT Bold Heading"/>
              </a:rPr>
              <a:t/>
            </a:r>
            <a:br>
              <a:rPr lang="ar-EG" sz="2800" b="1" dirty="0">
                <a:latin typeface="Arial"/>
                <a:ea typeface="Times New Roman"/>
                <a:cs typeface="PT Bold Heading"/>
              </a:rPr>
            </a:br>
            <a:r>
              <a:rPr lang="ar-EG" sz="2800" b="1" dirty="0" smtClean="0">
                <a:latin typeface="Arial"/>
                <a:ea typeface="Times New Roman"/>
                <a:cs typeface="PT Bold Heading"/>
              </a:rPr>
              <a:t/>
            </a:r>
            <a:br>
              <a:rPr lang="ar-EG" sz="2800" b="1" dirty="0" smtClean="0">
                <a:latin typeface="Arial"/>
                <a:ea typeface="Times New Roman"/>
                <a:cs typeface="PT Bold Heading"/>
              </a:rPr>
            </a:br>
            <a:r>
              <a:rPr lang="ar-EG" sz="2800" b="1" dirty="0" smtClean="0">
                <a:effectLst/>
                <a:latin typeface="Arial"/>
                <a:ea typeface="Times New Roman"/>
                <a:cs typeface="PT Bold Heading"/>
              </a:rPr>
              <a:t>المرحلة الأولى: الوسائل السمعية البصرية:</a:t>
            </a:r>
            <a:r>
              <a:rPr lang="en-US" sz="2800" b="1" dirty="0" smtClean="0">
                <a:effectLst/>
                <a:latin typeface="Times New Roman"/>
                <a:ea typeface="Times New Roman"/>
              </a:rPr>
              <a:t/>
            </a:r>
            <a:br>
              <a:rPr lang="en-US" sz="2800" b="1" dirty="0" smtClean="0">
                <a:effectLst/>
                <a:latin typeface="Times New Roman"/>
                <a:ea typeface="Times New Roman"/>
              </a:rPr>
            </a:br>
            <a:r>
              <a:rPr lang="ar-EG" sz="2800" b="1" dirty="0" smtClean="0">
                <a:effectLst/>
                <a:latin typeface="Times New Roman"/>
                <a:ea typeface="Times New Roman"/>
                <a:cs typeface="Arial"/>
              </a:rPr>
              <a:t>كان الاهتمام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هذه المرحلة على مجرد استخدام أكبر عدد من الوسائل لاستخدام أكثر من حاسة للمتعلم، فقد كان الاعتقاد السائد أن مجرد استغلال حواس المتعلم (البصر، السمع) يمكن المتعلم من فهم المعلمة أفضل على أساس أن إشراك أكثر من حاسة واحدة يزيد الفهم، وقد أسست هذه الحركة على أفكار </a:t>
            </a:r>
            <a:r>
              <a:rPr lang="ar-EG" sz="2800" b="1" dirty="0" err="1" smtClean="0">
                <a:effectLst/>
                <a:latin typeface="Times New Roman"/>
                <a:ea typeface="Times New Roman"/>
                <a:cs typeface="Arial"/>
              </a:rPr>
              <a:t>ستالوزى</a:t>
            </a:r>
            <a:r>
              <a:rPr lang="ar-EG" sz="2800" b="1" dirty="0" smtClean="0">
                <a:effectLst/>
                <a:latin typeface="Times New Roman"/>
                <a:ea typeface="Times New Roman"/>
                <a:cs typeface="Arial"/>
              </a:rPr>
              <a:t> </a:t>
            </a:r>
            <a:r>
              <a:rPr lang="ar-EG" sz="2800" b="1" dirty="0" err="1" smtClean="0">
                <a:effectLst/>
                <a:latin typeface="Times New Roman"/>
                <a:ea typeface="Times New Roman"/>
                <a:cs typeface="Arial"/>
              </a:rPr>
              <a:t>وفرويل</a:t>
            </a:r>
            <a:r>
              <a:rPr lang="ar-EG" sz="2800" b="1" dirty="0" smtClean="0">
                <a:effectLst/>
                <a:latin typeface="Times New Roman"/>
                <a:ea typeface="Times New Roman"/>
                <a:cs typeface="Arial"/>
              </a:rPr>
              <a:t> </a:t>
            </a:r>
            <a:r>
              <a:rPr lang="ar-EG" sz="2800" b="1" dirty="0" err="1" smtClean="0">
                <a:effectLst/>
                <a:latin typeface="Times New Roman"/>
                <a:ea typeface="Times New Roman"/>
                <a:cs typeface="Arial"/>
              </a:rPr>
              <a:t>والتى</a:t>
            </a:r>
            <a:r>
              <a:rPr lang="ar-EG" sz="2800" b="1" dirty="0" smtClean="0">
                <a:effectLst/>
                <a:latin typeface="Times New Roman"/>
                <a:ea typeface="Times New Roman"/>
                <a:cs typeface="Arial"/>
              </a:rPr>
              <a:t> نادت بما يسمى بالتعلم الحسى (المبنى على المحسوسات) وقد ركزت هذه المرحلة على استخدام التعلم </a:t>
            </a:r>
            <a:r>
              <a:rPr lang="ar-EG" sz="2800" b="1" dirty="0" err="1" smtClean="0">
                <a:effectLst/>
                <a:latin typeface="Times New Roman"/>
                <a:ea typeface="Times New Roman"/>
                <a:cs typeface="Arial"/>
              </a:rPr>
              <a:t>السمعى</a:t>
            </a:r>
            <a:r>
              <a:rPr lang="ar-EG" sz="2800" b="1" dirty="0" smtClean="0">
                <a:effectLst/>
                <a:latin typeface="Times New Roman"/>
                <a:ea typeface="Times New Roman"/>
                <a:cs typeface="Arial"/>
              </a:rPr>
              <a:t> البصرى أو </a:t>
            </a:r>
            <a:r>
              <a:rPr lang="ar-EG" sz="2800" b="1" dirty="0" err="1" smtClean="0">
                <a:effectLst/>
                <a:latin typeface="Times New Roman"/>
                <a:ea typeface="Times New Roman"/>
                <a:cs typeface="Arial"/>
              </a:rPr>
              <a:t>السمعى</a:t>
            </a:r>
            <a:r>
              <a:rPr lang="ar-EG" sz="2800" b="1" dirty="0" smtClean="0">
                <a:effectLst/>
                <a:latin typeface="Times New Roman"/>
                <a:ea typeface="Times New Roman"/>
                <a:cs typeface="Arial"/>
              </a:rPr>
              <a:t> البصرى على أساس أن الحواس الأخرى (اللمس، الشم، التذوق) أقل استخداماً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التعلم، وإن كانت هناك مواد تعليمية يتطلب مثل تلك الحواس (تمييز العينات لشم رائحتها سواء كانت ازدهاراً أو شراباً أو طعاماً أو مواد عطرية، مواد أخرى. وقد يشم الرائحة للتعرف على نوع المادة واسمها ومكوناتها. وقد يتذوق الطلاب الأشياء لإدراك </a:t>
            </a:r>
            <a:r>
              <a:rPr lang="ar-EG" sz="2800" b="1" dirty="0" err="1" smtClean="0">
                <a:effectLst/>
                <a:latin typeface="Times New Roman"/>
                <a:ea typeface="Times New Roman"/>
                <a:cs typeface="Arial"/>
              </a:rPr>
              <a:t>المعانى</a:t>
            </a:r>
            <a:r>
              <a:rPr lang="ar-EG" sz="2800" b="1" dirty="0" smtClean="0">
                <a:effectLst/>
                <a:latin typeface="Times New Roman"/>
                <a:ea typeface="Times New Roman"/>
                <a:cs typeface="Arial"/>
              </a:rPr>
              <a:t> والمسميات مثل تمييز نوع الطعام عند تذوقه، تمييز الصالح أو عدم الصالح، التعرف على عينات من المشروبات من خلال التذوق، كما قد يستخدم اللمس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تمييز أنواع العينات بلمسها، ومعرفة الناعم منها والخشن وتصنيف وتبويب المواد والأشياء.</a:t>
            </a:r>
            <a:r>
              <a:rPr lang="en-US" sz="2800" b="1" dirty="0" smtClean="0">
                <a:effectLst/>
                <a:latin typeface="Times New Roman"/>
                <a:ea typeface="Times New Roman"/>
              </a:rPr>
              <a:t/>
            </a:r>
            <a:br>
              <a:rPr lang="en-US" sz="2800" b="1" dirty="0" smtClean="0">
                <a:effectLst/>
                <a:latin typeface="Times New Roman"/>
                <a:ea typeface="Times New Roman"/>
              </a:rPr>
            </a:br>
            <a:endParaRPr lang="ar-EG" sz="2800" b="1" dirty="0"/>
          </a:p>
        </p:txBody>
      </p:sp>
      <p:sp>
        <p:nvSpPr>
          <p:cNvPr id="3" name="عنصر نائب للمحتوى 2"/>
          <p:cNvSpPr>
            <a:spLocks noGrp="1"/>
          </p:cNvSpPr>
          <p:nvPr>
            <p:ph idx="1"/>
          </p:nvPr>
        </p:nvSpPr>
        <p:spPr/>
        <p:txBody>
          <a:bodyPr/>
          <a:lstStyle/>
          <a:p>
            <a:endParaRPr lang="ar-EG"/>
          </a:p>
        </p:txBody>
      </p:sp>
    </p:spTree>
    <p:extLst>
      <p:ext uri="{BB962C8B-B14F-4D97-AF65-F5344CB8AC3E}">
        <p14:creationId xmlns:p14="http://schemas.microsoft.com/office/powerpoint/2010/main" val="2853814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82554"/>
          </a:xfrm>
        </p:spPr>
        <p:txBody>
          <a:bodyPr>
            <a:normAutofit fontScale="90000"/>
          </a:bodyPr>
          <a:lstStyle/>
          <a:p>
            <a:pPr algn="justLow" hangingPunct="0">
              <a:lnSpc>
                <a:spcPct val="115000"/>
              </a:lnSpc>
              <a:spcBef>
                <a:spcPts val="600"/>
              </a:spcBef>
            </a:pPr>
            <a:r>
              <a:rPr lang="ar-EG" sz="1800" b="1" dirty="0" smtClean="0">
                <a:effectLst/>
                <a:latin typeface="Arial"/>
                <a:ea typeface="Times New Roman"/>
                <a:cs typeface="PT Bold Heading"/>
              </a:rPr>
              <a:t>المرحلة الثانية: الوسائل التعليمية:</a:t>
            </a:r>
            <a:r>
              <a:rPr lang="en-US" sz="1800" b="1" dirty="0" smtClean="0">
                <a:effectLst/>
                <a:latin typeface="Times New Roman"/>
                <a:ea typeface="Times New Roman"/>
              </a:rPr>
              <a:t/>
            </a:r>
            <a:br>
              <a:rPr lang="en-US" sz="1800" b="1" dirty="0" smtClean="0">
                <a:effectLst/>
                <a:latin typeface="Times New Roman"/>
                <a:ea typeface="Times New Roman"/>
              </a:rPr>
            </a:br>
            <a:r>
              <a:rPr lang="ar-EG" sz="1800" b="1" dirty="0" smtClean="0">
                <a:effectLst/>
                <a:latin typeface="Times New Roman"/>
                <a:ea typeface="Times New Roman"/>
                <a:cs typeface="Arial"/>
              </a:rPr>
              <a:t>انتقل الاهتمام </a:t>
            </a:r>
            <a:r>
              <a:rPr lang="ar-EG" sz="1800" b="1" dirty="0" err="1" smtClean="0">
                <a:effectLst/>
                <a:latin typeface="Times New Roman"/>
                <a:ea typeface="Times New Roman"/>
                <a:cs typeface="Arial"/>
              </a:rPr>
              <a:t>فى</a:t>
            </a:r>
            <a:r>
              <a:rPr lang="ar-EG" sz="1800" b="1" dirty="0" smtClean="0">
                <a:effectLst/>
                <a:latin typeface="Times New Roman"/>
                <a:ea typeface="Times New Roman"/>
                <a:cs typeface="Arial"/>
              </a:rPr>
              <a:t> هذه المرحلة من مجرد الاستخدام إلى العمليات ذاتها </a:t>
            </a:r>
            <a:r>
              <a:rPr lang="en-US" sz="1600" b="1" i="1" dirty="0" smtClean="0">
                <a:effectLst/>
                <a:latin typeface="Arial"/>
                <a:ea typeface="Times New Roman"/>
              </a:rPr>
              <a:t>(Process)</a:t>
            </a:r>
            <a:r>
              <a:rPr lang="ar-EG" sz="1800" b="1" dirty="0" smtClean="0">
                <a:effectLst/>
                <a:latin typeface="Times New Roman"/>
                <a:ea typeface="Times New Roman"/>
                <a:cs typeface="Arial"/>
              </a:rPr>
              <a:t> بمعنى</a:t>
            </a:r>
            <a:r>
              <a:rPr lang="ar-EG" sz="1800" b="1" dirty="0">
                <a:latin typeface="Times New Roman"/>
                <a:ea typeface="Times New Roman"/>
              </a:rPr>
              <a:t> أن الوسيلة ليست معيناً أو مساعداً أو مجرد موضحة للموقف أو للمعلومة أو ديكور، إن الوسيلة </a:t>
            </a:r>
            <a:r>
              <a:rPr lang="ar-EG" sz="1800" b="1" dirty="0" err="1">
                <a:latin typeface="Times New Roman"/>
                <a:ea typeface="Times New Roman"/>
              </a:rPr>
              <a:t>فى</a:t>
            </a:r>
            <a:r>
              <a:rPr lang="ar-EG" sz="1800" b="1" dirty="0">
                <a:latin typeface="Times New Roman"/>
                <a:ea typeface="Times New Roman"/>
              </a:rPr>
              <a:t> هذه المرحلة سميت وسيط </a:t>
            </a:r>
            <a:r>
              <a:rPr lang="ar-EG" sz="1800" b="1" dirty="0" err="1">
                <a:latin typeface="Times New Roman"/>
                <a:ea typeface="Times New Roman"/>
              </a:rPr>
              <a:t>تعليمى</a:t>
            </a:r>
            <a:r>
              <a:rPr lang="ar-EG" sz="1800" b="1" dirty="0">
                <a:latin typeface="Times New Roman"/>
                <a:ea typeface="Times New Roman"/>
              </a:rPr>
              <a:t> وذلك لدخول مفهوم الاتصال </a:t>
            </a:r>
            <a:r>
              <a:rPr lang="ar-EG" sz="1800" b="1" dirty="0" err="1">
                <a:latin typeface="Times New Roman"/>
                <a:ea typeface="Times New Roman"/>
              </a:rPr>
              <a:t>التعليمى</a:t>
            </a:r>
            <a:r>
              <a:rPr lang="ar-EG" sz="1800" b="1" dirty="0">
                <a:latin typeface="Times New Roman"/>
                <a:ea typeface="Times New Roman"/>
              </a:rPr>
              <a:t> </a:t>
            </a:r>
            <a:r>
              <a:rPr lang="ar-EG" sz="1800" b="1" dirty="0" err="1">
                <a:latin typeface="Times New Roman"/>
                <a:ea typeface="Times New Roman"/>
              </a:rPr>
              <a:t>فى</a:t>
            </a:r>
            <a:r>
              <a:rPr lang="ar-EG" sz="1800" b="1" dirty="0">
                <a:latin typeface="Times New Roman"/>
                <a:ea typeface="Times New Roman"/>
              </a:rPr>
              <a:t> المجال </a:t>
            </a:r>
            <a:r>
              <a:rPr lang="ar-EG" sz="1800" b="1" dirty="0" err="1">
                <a:latin typeface="Times New Roman"/>
                <a:ea typeface="Times New Roman"/>
              </a:rPr>
              <a:t>التربوى</a:t>
            </a:r>
            <a:r>
              <a:rPr lang="ar-EG" sz="1800" b="1" dirty="0">
                <a:latin typeface="Times New Roman"/>
                <a:ea typeface="Times New Roman"/>
              </a:rPr>
              <a:t>، وقد دخل مفهوم العملية </a:t>
            </a:r>
            <a:r>
              <a:rPr lang="ar-EG" sz="1800" b="1" dirty="0" err="1">
                <a:latin typeface="Times New Roman"/>
                <a:ea typeface="Times New Roman"/>
              </a:rPr>
              <a:t>فى</a:t>
            </a:r>
            <a:r>
              <a:rPr lang="ar-EG" sz="1800" b="1" dirty="0">
                <a:latin typeface="Times New Roman"/>
                <a:ea typeface="Times New Roman"/>
              </a:rPr>
              <a:t> الموقف </a:t>
            </a:r>
            <a:r>
              <a:rPr lang="ar-EG" sz="1800" b="1" dirty="0" err="1">
                <a:latin typeface="Times New Roman"/>
                <a:ea typeface="Times New Roman"/>
              </a:rPr>
              <a:t>التربوى</a:t>
            </a:r>
            <a:r>
              <a:rPr lang="ar-EG" sz="1800" b="1" dirty="0">
                <a:latin typeface="Times New Roman"/>
                <a:ea typeface="Times New Roman"/>
              </a:rPr>
              <a:t> وأصبح العلم عمليات ونواتج فليست العبرة بصدد النظريات أو القوانين </a:t>
            </a:r>
            <a:r>
              <a:rPr lang="ar-EG" sz="1800" b="1" dirty="0" err="1">
                <a:latin typeface="Times New Roman"/>
                <a:ea typeface="Times New Roman"/>
              </a:rPr>
              <a:t>التى</a:t>
            </a:r>
            <a:r>
              <a:rPr lang="ar-EG" sz="1800" b="1" dirty="0">
                <a:latin typeface="Times New Roman"/>
                <a:ea typeface="Times New Roman"/>
              </a:rPr>
              <a:t> يجب أن نعلمها بل أصبح جزءاً من العلم هو عمليات العلم ذاته من ملاحظة واستدلال واستنتاج وتصنيف وتنبؤ، ومن هنا كان التركيز </a:t>
            </a:r>
            <a:r>
              <a:rPr lang="ar-EG" sz="1800" b="1" dirty="0" err="1">
                <a:latin typeface="Times New Roman"/>
                <a:ea typeface="Times New Roman"/>
              </a:rPr>
              <a:t>فى</a:t>
            </a:r>
            <a:r>
              <a:rPr lang="ar-EG" sz="1800" b="1" dirty="0">
                <a:latin typeface="Times New Roman"/>
                <a:ea typeface="Times New Roman"/>
              </a:rPr>
              <a:t> الوسائل التعليمية على عمليات التدريس ذاتها، وأصبحت الوسيلة وسيط بين المعلم والمتعلم </a:t>
            </a:r>
            <a:r>
              <a:rPr lang="ar-EG" sz="1800" b="1" dirty="0" err="1">
                <a:latin typeface="Times New Roman"/>
                <a:ea typeface="Times New Roman"/>
              </a:rPr>
              <a:t>فى</a:t>
            </a:r>
            <a:r>
              <a:rPr lang="ar-EG" sz="1800" b="1" dirty="0">
                <a:latin typeface="Times New Roman"/>
                <a:ea typeface="Times New Roman"/>
              </a:rPr>
              <a:t> تعلم المعلومة بمعنى أنها أصبحت جزءاً من عملية العلم ذاته، </a:t>
            </a:r>
            <a:r>
              <a:rPr lang="ar-EG" sz="1800" b="1" dirty="0" err="1">
                <a:latin typeface="Times New Roman"/>
                <a:ea typeface="Times New Roman"/>
              </a:rPr>
              <a:t>فهى</a:t>
            </a:r>
            <a:r>
              <a:rPr lang="ar-EG" sz="1800" b="1" dirty="0">
                <a:latin typeface="Times New Roman"/>
                <a:ea typeface="Times New Roman"/>
              </a:rPr>
              <a:t> </a:t>
            </a:r>
            <a:r>
              <a:rPr lang="ar-EG" sz="1800" b="1" dirty="0" err="1">
                <a:latin typeface="Times New Roman"/>
                <a:ea typeface="Times New Roman"/>
              </a:rPr>
              <a:t>التى</a:t>
            </a:r>
            <a:r>
              <a:rPr lang="ar-EG" sz="1800" b="1" dirty="0">
                <a:latin typeface="Times New Roman"/>
                <a:ea typeface="Times New Roman"/>
              </a:rPr>
              <a:t> تساعد المتعلم على الملاحظة لأنه لا يمكن أن يلاحظ المتعلم فراغاً لكن قد يلاحظ عينة (وهذه وسيلة) أو قد يلاحظ رسماً (وهذه وسيلة) أو قد يفحص مجسماً أو ينشأ رسماً أو مخططاً سهمياً وهو يقوم بذلك يتعلم وهو يتعلم يقوم بعمل أو استخدام الوسيط، وعليه دخل مفهوم الوسائل التعليمية كمفهوم حديث حل مكان المفهوم القديم الوسائل التعليمية فلم تعد اللوحة وسيلة بل </a:t>
            </a:r>
            <a:r>
              <a:rPr lang="ar-EG" sz="1800" b="1" dirty="0" err="1">
                <a:latin typeface="Times New Roman"/>
                <a:ea typeface="Times New Roman"/>
              </a:rPr>
              <a:t>هى</a:t>
            </a:r>
            <a:r>
              <a:rPr lang="ar-EG" sz="1800" b="1" dirty="0">
                <a:latin typeface="Times New Roman"/>
                <a:ea typeface="Times New Roman"/>
              </a:rPr>
              <a:t> وسيط بين المعلم والمتعلم لتعلم </a:t>
            </a:r>
            <a:r>
              <a:rPr lang="ar-EG" sz="1800" b="1" dirty="0" smtClean="0">
                <a:effectLst/>
                <a:latin typeface="Times New Roman"/>
                <a:ea typeface="Times New Roman"/>
                <a:cs typeface="Arial"/>
              </a:rPr>
              <a:t>المعلومات يستخدمها المعلم كما يستخدمها المتعلم </a:t>
            </a:r>
            <a:r>
              <a:rPr lang="ar-EG" sz="1800" b="1" dirty="0" err="1" smtClean="0">
                <a:effectLst/>
                <a:latin typeface="Times New Roman"/>
                <a:ea typeface="Times New Roman"/>
                <a:cs typeface="Arial"/>
              </a:rPr>
              <a:t>فى</a:t>
            </a:r>
            <a:r>
              <a:rPr lang="ar-EG" sz="1800" b="1" dirty="0" smtClean="0">
                <a:effectLst/>
                <a:latin typeface="Times New Roman"/>
                <a:ea typeface="Times New Roman"/>
                <a:cs typeface="Arial"/>
              </a:rPr>
              <a:t> نفس الوقت، وكلا الطرفين يتعلم شيئاً من هذه الوسيلة وعليه فقد أصبحت الوسائط من مكونات وعمليات المعرفة وليست نواتج معرفية كما كان ينظر إليها </a:t>
            </a:r>
            <a:r>
              <a:rPr lang="ar-EG" sz="1800" b="1" dirty="0" err="1" smtClean="0">
                <a:effectLst/>
                <a:latin typeface="Times New Roman"/>
                <a:ea typeface="Times New Roman"/>
                <a:cs typeface="Arial"/>
              </a:rPr>
              <a:t>فى</a:t>
            </a:r>
            <a:r>
              <a:rPr lang="ar-EG" sz="1800" b="1" dirty="0" smtClean="0">
                <a:effectLst/>
                <a:latin typeface="Times New Roman"/>
                <a:ea typeface="Times New Roman"/>
                <a:cs typeface="Arial"/>
              </a:rPr>
              <a:t> السابق، كما دخل </a:t>
            </a:r>
            <a:r>
              <a:rPr lang="ar-EG" sz="1800" b="1" dirty="0" err="1" smtClean="0">
                <a:effectLst/>
                <a:latin typeface="Times New Roman"/>
                <a:ea typeface="Times New Roman"/>
                <a:cs typeface="Arial"/>
              </a:rPr>
              <a:t>فى</a:t>
            </a:r>
            <a:r>
              <a:rPr lang="ar-EG" sz="1800" b="1" dirty="0" smtClean="0">
                <a:effectLst/>
                <a:latin typeface="Times New Roman"/>
                <a:ea typeface="Times New Roman"/>
                <a:cs typeface="Arial"/>
              </a:rPr>
              <a:t> هذه المرحلة مفهوم النظم، على أساس أن عملية التدريس ما </a:t>
            </a:r>
            <a:r>
              <a:rPr lang="ar-EG" sz="1800" b="1" dirty="0" err="1" smtClean="0">
                <a:effectLst/>
                <a:latin typeface="Times New Roman"/>
                <a:ea typeface="Times New Roman"/>
                <a:cs typeface="Arial"/>
              </a:rPr>
              <a:t>هى</a:t>
            </a:r>
            <a:r>
              <a:rPr lang="ar-EG" sz="1800" b="1" dirty="0" smtClean="0">
                <a:effectLst/>
                <a:latin typeface="Times New Roman"/>
                <a:ea typeface="Times New Roman"/>
                <a:cs typeface="Arial"/>
              </a:rPr>
              <a:t> إلا نظام أو منظومة تتكون من المعلم والمتعلم والبيئة الصفية والبيئة المدرسية والمادة التعليمية والوسيط </a:t>
            </a:r>
            <a:r>
              <a:rPr lang="ar-EG" sz="1800" b="1" dirty="0" err="1" smtClean="0">
                <a:effectLst/>
                <a:latin typeface="Times New Roman"/>
                <a:ea typeface="Times New Roman"/>
                <a:cs typeface="Arial"/>
              </a:rPr>
              <a:t>التعليمى</a:t>
            </a:r>
            <a:r>
              <a:rPr lang="ar-EG" sz="1800" b="1" dirty="0" smtClean="0">
                <a:effectLst/>
                <a:latin typeface="Times New Roman"/>
                <a:ea typeface="Times New Roman"/>
                <a:cs typeface="Arial"/>
              </a:rPr>
              <a:t>، </a:t>
            </a:r>
            <a:r>
              <a:rPr lang="ar-EG" sz="1800" b="1" dirty="0" err="1" smtClean="0">
                <a:effectLst/>
                <a:latin typeface="Times New Roman"/>
                <a:ea typeface="Times New Roman"/>
                <a:cs typeface="Arial"/>
              </a:rPr>
              <a:t>أى</a:t>
            </a:r>
            <a:r>
              <a:rPr lang="ar-EG" sz="1800" b="1" dirty="0" smtClean="0">
                <a:effectLst/>
                <a:latin typeface="Times New Roman"/>
                <a:ea typeface="Times New Roman"/>
                <a:cs typeface="Arial"/>
              </a:rPr>
              <a:t> أن الوسائل التعليمية أصبحت ضمن نظام التدريس وهى جزء منه ولا يكتمل إلا به.</a:t>
            </a:r>
            <a:r>
              <a:rPr lang="en-US" sz="1800" b="1" dirty="0" smtClean="0">
                <a:effectLst/>
                <a:latin typeface="Times New Roman"/>
                <a:ea typeface="Times New Roman"/>
              </a:rPr>
              <a:t/>
            </a:r>
            <a:br>
              <a:rPr lang="en-US" sz="1800" b="1" dirty="0" smtClean="0">
                <a:effectLst/>
                <a:latin typeface="Times New Roman"/>
                <a:ea typeface="Times New Roman"/>
              </a:rPr>
            </a:br>
            <a:endParaRPr lang="ar-EG" sz="1800" b="1" dirty="0"/>
          </a:p>
        </p:txBody>
      </p:sp>
    </p:spTree>
    <p:extLst>
      <p:ext uri="{BB962C8B-B14F-4D97-AF65-F5344CB8AC3E}">
        <p14:creationId xmlns:p14="http://schemas.microsoft.com/office/powerpoint/2010/main" val="334576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962674"/>
          </a:xfrm>
        </p:spPr>
        <p:txBody>
          <a:bodyPr>
            <a:normAutofit/>
          </a:bodyPr>
          <a:lstStyle/>
          <a:p>
            <a:pPr algn="justLow" hangingPunct="0">
              <a:lnSpc>
                <a:spcPct val="115000"/>
              </a:lnSpc>
              <a:spcBef>
                <a:spcPts val="600"/>
              </a:spcBef>
            </a:pPr>
            <a:r>
              <a:rPr lang="ar-EG" sz="2400" b="1" dirty="0" smtClean="0">
                <a:effectLst/>
                <a:latin typeface="Arial"/>
                <a:ea typeface="Times New Roman"/>
                <a:cs typeface="PT Bold Heading"/>
              </a:rPr>
              <a:t>المرحلة الثالثة: تكنولوجيا التعليم:</a:t>
            </a:r>
            <a:r>
              <a:rPr lang="en-US" sz="2400" b="1" dirty="0" smtClean="0">
                <a:effectLst/>
                <a:latin typeface="Times New Roman"/>
                <a:ea typeface="Times New Roman"/>
              </a:rPr>
              <a:t/>
            </a:r>
            <a:br>
              <a:rPr lang="en-US" sz="2400" b="1" dirty="0" smtClean="0">
                <a:effectLst/>
                <a:latin typeface="Times New Roman"/>
                <a:ea typeface="Times New Roman"/>
              </a:rPr>
            </a:br>
            <a:r>
              <a:rPr lang="ar-EG" sz="2400" b="1" dirty="0" smtClean="0">
                <a:effectLst/>
                <a:latin typeface="Times New Roman"/>
                <a:ea typeface="Times New Roman"/>
                <a:cs typeface="Arial"/>
              </a:rPr>
              <a:t>إن مصطلح تكنولوجيا التعليم مصطلح جديد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المجال </a:t>
            </a:r>
            <a:r>
              <a:rPr lang="ar-EG" sz="2400" b="1" dirty="0" err="1" smtClean="0">
                <a:effectLst/>
                <a:latin typeface="Times New Roman"/>
                <a:ea typeface="Times New Roman"/>
                <a:cs typeface="Arial"/>
              </a:rPr>
              <a:t>التربوى</a:t>
            </a:r>
            <a:r>
              <a:rPr lang="ar-EG" sz="2400" b="1" dirty="0" smtClean="0">
                <a:effectLst/>
                <a:latin typeface="Times New Roman"/>
                <a:ea typeface="Times New Roman"/>
                <a:cs typeface="Arial"/>
              </a:rPr>
              <a:t> لا يتعدى عمره الخمسين سنة، وقد نشأ نتيجة التطورات العالمية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العلوم والتكنولوجيا، وقد بحث التربويون عن دور للوسائل التكنولوجيا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عمليات التربية، فأطلق هذا المصطلح وهو تكنولوجيا التعليم وذلك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بداية السبعينيات من القرن </a:t>
            </a:r>
            <a:r>
              <a:rPr lang="ar-EG" sz="2400" b="1" dirty="0" err="1" smtClean="0">
                <a:effectLst/>
                <a:latin typeface="Times New Roman"/>
                <a:ea typeface="Times New Roman"/>
                <a:cs typeface="Arial"/>
              </a:rPr>
              <a:t>الماضى</a:t>
            </a:r>
            <a:r>
              <a:rPr lang="ar-EG" sz="2400" b="1" dirty="0" smtClean="0">
                <a:effectLst/>
                <a:latin typeface="Times New Roman"/>
                <a:ea typeface="Times New Roman"/>
                <a:cs typeface="Arial"/>
              </a:rPr>
              <a:t>، حيث قدمت لجنة أمريكية </a:t>
            </a:r>
            <a:r>
              <a:rPr lang="en-US" sz="2000" b="1" i="1" dirty="0" smtClean="0">
                <a:effectLst/>
                <a:latin typeface="Arial"/>
                <a:ea typeface="Times New Roman"/>
              </a:rPr>
              <a:t>(AECT)</a:t>
            </a:r>
            <a:r>
              <a:rPr lang="en-US" sz="2400" b="1" dirty="0" smtClean="0">
                <a:effectLst/>
                <a:latin typeface="Arial"/>
                <a:ea typeface="Times New Roman"/>
              </a:rPr>
              <a:t> </a:t>
            </a:r>
            <a:r>
              <a:rPr lang="en-US" sz="2000" b="1" i="1" dirty="0" smtClean="0">
                <a:effectLst/>
                <a:latin typeface="Arial"/>
                <a:ea typeface="Times New Roman"/>
              </a:rPr>
              <a:t>The Association for Educational Communication &amp; Technology</a:t>
            </a:r>
            <a:r>
              <a:rPr lang="ar-EG" sz="2400" b="1" dirty="0" smtClean="0">
                <a:effectLst/>
                <a:latin typeface="Times New Roman"/>
                <a:ea typeface="Times New Roman"/>
                <a:cs typeface="Arial"/>
              </a:rPr>
              <a:t> تقريراً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عام 1970 إلى الرئيس </a:t>
            </a:r>
            <a:r>
              <a:rPr lang="ar-EG" sz="2400" b="1" dirty="0" err="1" smtClean="0">
                <a:effectLst/>
                <a:latin typeface="Times New Roman"/>
                <a:ea typeface="Times New Roman"/>
                <a:cs typeface="Arial"/>
              </a:rPr>
              <a:t>الأمريكى</a:t>
            </a:r>
            <a:r>
              <a:rPr lang="ar-EG" sz="2400" b="1" dirty="0" smtClean="0">
                <a:effectLst/>
                <a:latin typeface="Times New Roman"/>
                <a:ea typeface="Times New Roman"/>
                <a:cs typeface="Arial"/>
              </a:rPr>
              <a:t> يحدد تكنولوجيا التعليم بأنها الوسائط التعليمية مثل السبورة والكتاب </a:t>
            </a:r>
            <a:r>
              <a:rPr lang="ar-EG" sz="2400" b="1" dirty="0" err="1" smtClean="0">
                <a:effectLst/>
                <a:latin typeface="Times New Roman"/>
                <a:ea typeface="Times New Roman"/>
                <a:cs typeface="Arial"/>
              </a:rPr>
              <a:t>والأ</a:t>
            </a:r>
            <a:r>
              <a:rPr lang="ar-EG" sz="2400" b="1" dirty="0" smtClean="0">
                <a:effectLst/>
                <a:latin typeface="Times New Roman"/>
                <a:ea typeface="Times New Roman"/>
                <a:cs typeface="Arial"/>
              </a:rPr>
              <a:t>&lt;هزة مثل الكمبيوتر والتليفزيون وغيره، </a:t>
            </a:r>
            <a:r>
              <a:rPr lang="ar-EG" sz="2400" b="1" dirty="0" err="1" smtClean="0">
                <a:effectLst/>
                <a:latin typeface="Times New Roman"/>
                <a:ea typeface="Times New Roman"/>
                <a:cs typeface="Arial"/>
              </a:rPr>
              <a:t>أى</a:t>
            </a:r>
            <a:r>
              <a:rPr lang="ar-EG" sz="2400" b="1" dirty="0" smtClean="0">
                <a:effectLst/>
                <a:latin typeface="Times New Roman"/>
                <a:ea typeface="Times New Roman"/>
                <a:cs typeface="Arial"/>
              </a:rPr>
              <a:t> أن تكنولوجيا التعليم </a:t>
            </a:r>
            <a:r>
              <a:rPr lang="ar-EG" sz="2400" b="1" dirty="0" err="1" smtClean="0">
                <a:effectLst/>
                <a:latin typeface="Times New Roman"/>
                <a:ea typeface="Times New Roman"/>
                <a:cs typeface="Arial"/>
              </a:rPr>
              <a:t>هى</a:t>
            </a:r>
            <a:r>
              <a:rPr lang="ar-EG" sz="2400" b="1" dirty="0" smtClean="0">
                <a:effectLst/>
                <a:latin typeface="Times New Roman"/>
                <a:ea typeface="Times New Roman"/>
                <a:cs typeface="Arial"/>
              </a:rPr>
              <a:t> كل الوسائط المستخدمة من الأجهزة والمعارف والمعلومات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التعليم والتعلم، إن الغرض من استخدام تكنولوجيا التعليم هو تسهيل </a:t>
            </a:r>
            <a:r>
              <a:rPr lang="ar-EG" sz="2400" b="1" dirty="0" err="1" smtClean="0">
                <a:effectLst/>
                <a:latin typeface="Times New Roman"/>
                <a:ea typeface="Times New Roman"/>
                <a:cs typeface="Arial"/>
              </a:rPr>
              <a:t>عمليتى</a:t>
            </a:r>
            <a:r>
              <a:rPr lang="ar-EG" sz="2400" b="1" dirty="0" smtClean="0">
                <a:effectLst/>
                <a:latin typeface="Times New Roman"/>
                <a:ea typeface="Times New Roman"/>
                <a:cs typeface="Arial"/>
              </a:rPr>
              <a:t> التعليم والتعلم والتفاعل البناء بين المعلم والمتعلم والمادة العلمية. </a:t>
            </a:r>
            <a:r>
              <a:rPr lang="en-US" sz="2400" b="1" dirty="0" smtClean="0">
                <a:effectLst/>
                <a:latin typeface="Times New Roman"/>
                <a:ea typeface="Times New Roman"/>
              </a:rPr>
              <a:t/>
            </a:r>
            <a:br>
              <a:rPr lang="en-US" sz="2400" b="1" dirty="0" smtClean="0">
                <a:effectLst/>
                <a:latin typeface="Times New Roman"/>
                <a:ea typeface="Times New Roman"/>
              </a:rPr>
            </a:br>
            <a:endParaRPr lang="ar-EG" sz="2400" b="1" dirty="0"/>
          </a:p>
        </p:txBody>
      </p:sp>
    </p:spTree>
    <p:extLst>
      <p:ext uri="{BB962C8B-B14F-4D97-AF65-F5344CB8AC3E}">
        <p14:creationId xmlns:p14="http://schemas.microsoft.com/office/powerpoint/2010/main" val="392009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hangingPunct="0">
              <a:lnSpc>
                <a:spcPct val="115000"/>
              </a:lnSpc>
              <a:spcBef>
                <a:spcPts val="600"/>
              </a:spcBef>
            </a:pPr>
            <a:r>
              <a:rPr lang="ar-EG" sz="2400" b="1" dirty="0" smtClean="0">
                <a:effectLst/>
                <a:latin typeface="Times New Roman"/>
                <a:ea typeface="Times New Roman"/>
                <a:cs typeface="Arial"/>
              </a:rPr>
              <a:t/>
            </a:r>
            <a:br>
              <a:rPr lang="ar-EG" sz="2400" b="1" dirty="0" smtClean="0">
                <a:effectLst/>
                <a:latin typeface="Times New Roman"/>
                <a:ea typeface="Times New Roman"/>
                <a:cs typeface="Arial"/>
              </a:rPr>
            </a:br>
            <a:r>
              <a:rPr lang="ar-EG" sz="2400" b="1" dirty="0">
                <a:latin typeface="Times New Roman"/>
                <a:ea typeface="Times New Roman"/>
                <a:cs typeface="Arial"/>
              </a:rPr>
              <a:t/>
            </a:r>
            <a:br>
              <a:rPr lang="ar-EG" sz="2400" b="1" dirty="0">
                <a:latin typeface="Times New Roman"/>
                <a:ea typeface="Times New Roman"/>
                <a:cs typeface="Arial"/>
              </a:rPr>
            </a:br>
            <a:r>
              <a:rPr lang="ar-EG" sz="2400" b="1" dirty="0" smtClean="0">
                <a:latin typeface="Times New Roman"/>
                <a:ea typeface="Times New Roman"/>
                <a:cs typeface="Arial"/>
              </a:rPr>
              <a:t/>
            </a:r>
            <a:br>
              <a:rPr lang="ar-EG" sz="2400" b="1" dirty="0" smtClean="0">
                <a:latin typeface="Times New Roman"/>
                <a:ea typeface="Times New Roman"/>
                <a:cs typeface="Arial"/>
              </a:rPr>
            </a:br>
            <a:r>
              <a:rPr lang="ar-EG" sz="2400" b="1" dirty="0">
                <a:latin typeface="Times New Roman"/>
                <a:ea typeface="Times New Roman"/>
                <a:cs typeface="Arial"/>
              </a:rPr>
              <a:t/>
            </a:r>
            <a:br>
              <a:rPr lang="ar-EG" sz="2400" b="1" dirty="0">
                <a:latin typeface="Times New Roman"/>
                <a:ea typeface="Times New Roman"/>
                <a:cs typeface="Arial"/>
              </a:rPr>
            </a:br>
            <a:r>
              <a:rPr lang="ar-EG" sz="2400" b="1" dirty="0" smtClean="0">
                <a:latin typeface="Times New Roman"/>
                <a:ea typeface="Times New Roman"/>
                <a:cs typeface="Arial"/>
              </a:rPr>
              <a:t/>
            </a:r>
            <a:br>
              <a:rPr lang="ar-EG" sz="2400" b="1" dirty="0" smtClean="0">
                <a:latin typeface="Times New Roman"/>
                <a:ea typeface="Times New Roman"/>
                <a:cs typeface="Arial"/>
              </a:rPr>
            </a:br>
            <a:r>
              <a:rPr lang="ar-EG" sz="2400" b="1" dirty="0">
                <a:latin typeface="Times New Roman"/>
                <a:ea typeface="Times New Roman"/>
                <a:cs typeface="Arial"/>
              </a:rPr>
              <a:t/>
            </a:r>
            <a:br>
              <a:rPr lang="ar-EG" sz="2400" b="1" dirty="0">
                <a:latin typeface="Times New Roman"/>
                <a:ea typeface="Times New Roman"/>
                <a:cs typeface="Arial"/>
              </a:rPr>
            </a:br>
            <a:r>
              <a:rPr lang="ar-EG" sz="2400" b="1" dirty="0" smtClean="0">
                <a:latin typeface="Times New Roman"/>
                <a:ea typeface="Times New Roman"/>
                <a:cs typeface="Arial"/>
              </a:rPr>
              <a:t/>
            </a:r>
            <a:br>
              <a:rPr lang="ar-EG" sz="2400" b="1" dirty="0" smtClean="0">
                <a:latin typeface="Times New Roman"/>
                <a:ea typeface="Times New Roman"/>
                <a:cs typeface="Arial"/>
              </a:rPr>
            </a:br>
            <a:r>
              <a:rPr lang="ar-EG" sz="2400" b="1" dirty="0">
                <a:latin typeface="Times New Roman"/>
                <a:ea typeface="Times New Roman"/>
                <a:cs typeface="Arial"/>
              </a:rPr>
              <a:t/>
            </a:r>
            <a:br>
              <a:rPr lang="ar-EG" sz="2400" b="1" dirty="0">
                <a:latin typeface="Times New Roman"/>
                <a:ea typeface="Times New Roman"/>
                <a:cs typeface="Arial"/>
              </a:rPr>
            </a:br>
            <a:r>
              <a:rPr lang="ar-EG" sz="2400" b="1" dirty="0" smtClean="0">
                <a:latin typeface="Times New Roman"/>
                <a:ea typeface="Times New Roman"/>
                <a:cs typeface="Arial"/>
              </a:rPr>
              <a:t/>
            </a:r>
            <a:br>
              <a:rPr lang="ar-EG" sz="2400" b="1" dirty="0" smtClean="0">
                <a:latin typeface="Times New Roman"/>
                <a:ea typeface="Times New Roman"/>
                <a:cs typeface="Arial"/>
              </a:rPr>
            </a:br>
            <a:r>
              <a:rPr lang="ar-EG" sz="2400" b="1" dirty="0">
                <a:latin typeface="Times New Roman"/>
                <a:ea typeface="Times New Roman"/>
                <a:cs typeface="Arial"/>
              </a:rPr>
              <a:t/>
            </a:r>
            <a:br>
              <a:rPr lang="ar-EG" sz="2400" b="1" dirty="0">
                <a:latin typeface="Times New Roman"/>
                <a:ea typeface="Times New Roman"/>
                <a:cs typeface="Arial"/>
              </a:rPr>
            </a:br>
            <a:r>
              <a:rPr lang="ar-EG" sz="2400" b="1" dirty="0" smtClean="0">
                <a:latin typeface="Times New Roman"/>
                <a:ea typeface="Times New Roman"/>
                <a:cs typeface="Arial"/>
              </a:rPr>
              <a:t/>
            </a:r>
            <a:br>
              <a:rPr lang="ar-EG" sz="2400" b="1" dirty="0" smtClean="0">
                <a:latin typeface="Times New Roman"/>
                <a:ea typeface="Times New Roman"/>
                <a:cs typeface="Arial"/>
              </a:rPr>
            </a:br>
            <a:r>
              <a:rPr lang="ar-EG" sz="2400" b="1" dirty="0" smtClean="0">
                <a:effectLst/>
                <a:latin typeface="Times New Roman"/>
                <a:ea typeface="Times New Roman"/>
                <a:cs typeface="Arial"/>
              </a:rPr>
              <a:t>وفى عام 1994م أصدرت نفس الجمعية تعريفاً آخر لتكنولوجيا التعليم اعتمد على ما سبق ولكن مع إضافة تكنولوجيا المعلومات والحاسبات الآلية ضمن الوسائط التكنولوجية ثم تطور الموقف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التسعينيات ودخل مفهوم تكنولوجيا التدريس </a:t>
            </a:r>
            <a:r>
              <a:rPr lang="en-US" sz="2000" b="1" i="1" dirty="0" smtClean="0">
                <a:effectLst/>
                <a:latin typeface="Arial"/>
                <a:ea typeface="Times New Roman"/>
              </a:rPr>
              <a:t>Instructional Technology</a:t>
            </a:r>
            <a:r>
              <a:rPr lang="ar-EG" sz="2400" b="1" dirty="0" smtClean="0">
                <a:effectLst/>
                <a:latin typeface="Times New Roman"/>
                <a:ea typeface="Times New Roman"/>
                <a:cs typeface="Arial"/>
              </a:rPr>
              <a:t> وتكنولوجيا التدريس </a:t>
            </a:r>
            <a:r>
              <a:rPr lang="ar-EG" sz="2400" b="1" dirty="0" err="1" smtClean="0">
                <a:effectLst/>
                <a:latin typeface="Times New Roman"/>
                <a:ea typeface="Times New Roman"/>
                <a:cs typeface="Arial"/>
              </a:rPr>
              <a:t>هى</a:t>
            </a:r>
            <a:r>
              <a:rPr lang="ar-EG" sz="2400" b="1" dirty="0" smtClean="0">
                <a:effectLst/>
                <a:latin typeface="Times New Roman"/>
                <a:ea typeface="Times New Roman"/>
                <a:cs typeface="Arial"/>
              </a:rPr>
              <a:t> جزء من تكنولوجيا التعليم وذلك لأن التدريس هو جزء من التعليم يعتمد على النية والقصة وذلك لأن التدريس يقتصر على جدران الفصل </a:t>
            </a:r>
            <a:r>
              <a:rPr lang="ar-EG" sz="2400" b="1" dirty="0" err="1" smtClean="0">
                <a:effectLst/>
                <a:latin typeface="Times New Roman"/>
                <a:ea typeface="Times New Roman"/>
                <a:cs typeface="Arial"/>
              </a:rPr>
              <a:t>المدرسى</a:t>
            </a:r>
            <a:r>
              <a:rPr lang="ar-EG" sz="2400" b="1" dirty="0" smtClean="0">
                <a:effectLst/>
                <a:latin typeface="Times New Roman"/>
                <a:ea typeface="Times New Roman"/>
                <a:cs typeface="Arial"/>
              </a:rPr>
              <a:t>،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حين أن التعليم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a:t>
            </a:r>
            <a:r>
              <a:rPr lang="ar-EG" sz="2400" b="1" dirty="0" err="1" smtClean="0">
                <a:effectLst/>
                <a:latin typeface="Times New Roman"/>
                <a:ea typeface="Times New Roman"/>
                <a:cs typeface="Arial"/>
              </a:rPr>
              <a:t>أى</a:t>
            </a:r>
            <a:r>
              <a:rPr lang="ar-EG" sz="2400" b="1" dirty="0" smtClean="0">
                <a:effectLst/>
                <a:latin typeface="Times New Roman"/>
                <a:ea typeface="Times New Roman"/>
                <a:cs typeface="Arial"/>
              </a:rPr>
              <a:t> مكان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المدرسة، فالإذاعة المدرسية جزء من تكنولوجيا التعليم وقد تستخدم كتكنولوجيا التدريس لو ارتبط الموضوع </a:t>
            </a:r>
            <a:r>
              <a:rPr lang="ar-EG" sz="2400" b="1" dirty="0" err="1" smtClean="0">
                <a:effectLst/>
                <a:latin typeface="Times New Roman"/>
                <a:ea typeface="Times New Roman"/>
                <a:cs typeface="Arial"/>
              </a:rPr>
              <a:t>الإذاعى</a:t>
            </a:r>
            <a:r>
              <a:rPr lang="ar-EG" sz="2400" b="1" dirty="0" smtClean="0">
                <a:effectLst/>
                <a:latin typeface="Times New Roman"/>
                <a:ea typeface="Times New Roman"/>
                <a:cs typeface="Arial"/>
              </a:rPr>
              <a:t> بدرس معين </a:t>
            </a:r>
            <a:r>
              <a:rPr lang="ar-EG" sz="2400" b="1" dirty="0" err="1" smtClean="0">
                <a:effectLst/>
                <a:latin typeface="Times New Roman"/>
                <a:ea typeface="Times New Roman"/>
                <a:cs typeface="Arial"/>
              </a:rPr>
              <a:t>فى</a:t>
            </a:r>
            <a:r>
              <a:rPr lang="ar-EG" sz="2400" b="1" dirty="0" smtClean="0">
                <a:effectLst/>
                <a:latin typeface="Times New Roman"/>
                <a:ea typeface="Times New Roman"/>
                <a:cs typeface="Arial"/>
              </a:rPr>
              <a:t> حصة معينة ، ولذلك فإن تكنولوجيا التدريس </a:t>
            </a:r>
            <a:r>
              <a:rPr lang="ar-EG" sz="2400" b="1" dirty="0" err="1" smtClean="0">
                <a:effectLst/>
                <a:latin typeface="Times New Roman"/>
                <a:ea typeface="Times New Roman"/>
                <a:cs typeface="Arial"/>
              </a:rPr>
              <a:t>هى</a:t>
            </a:r>
            <a:r>
              <a:rPr lang="ar-EG" sz="2400" b="1" dirty="0" smtClean="0">
                <a:effectLst/>
                <a:latin typeface="Times New Roman"/>
                <a:ea typeface="Times New Roman"/>
                <a:cs typeface="Arial"/>
              </a:rPr>
              <a:t> التطبيق </a:t>
            </a:r>
            <a:r>
              <a:rPr lang="ar-EG" sz="2400" b="1" dirty="0" err="1" smtClean="0">
                <a:effectLst/>
                <a:latin typeface="Times New Roman"/>
                <a:ea typeface="Times New Roman"/>
                <a:cs typeface="Arial"/>
              </a:rPr>
              <a:t>المنهجى</a:t>
            </a:r>
            <a:r>
              <a:rPr lang="ar-EG" sz="2400" b="1" dirty="0" smtClean="0">
                <a:effectLst/>
                <a:latin typeface="Times New Roman"/>
                <a:ea typeface="Times New Roman"/>
                <a:cs typeface="Arial"/>
              </a:rPr>
              <a:t> لكل الطرق والوسائل والاستراتيجيات والوسائط لتعليم الطلاب داخل الفصل </a:t>
            </a:r>
            <a:r>
              <a:rPr lang="ar-EG" sz="2400" b="1" dirty="0" err="1" smtClean="0">
                <a:effectLst/>
                <a:latin typeface="Times New Roman"/>
                <a:ea typeface="Times New Roman"/>
                <a:cs typeface="Arial"/>
              </a:rPr>
              <a:t>المدرسى</a:t>
            </a:r>
            <a:r>
              <a:rPr lang="ar-EG" sz="2400" b="1" dirty="0" smtClean="0">
                <a:effectLst/>
                <a:latin typeface="Times New Roman"/>
                <a:ea typeface="Times New Roman"/>
                <a:cs typeface="Arial"/>
              </a:rPr>
              <a:t>، ومع بزوغ القرن الواحد والعشرين ونهاية القرن العشرين بدأ عصر تكنولوجيا المعلومات حيث ظهور شبكة الإنترنت واستخداماتها التعليمية الواسعة من خلال ما يسمى بالوسائط المتعددة والفصول الذكية والمؤتمرات العلمية المتلفزة </a:t>
            </a:r>
            <a:r>
              <a:rPr lang="en-US" sz="2000" b="1" i="1" dirty="0" smtClean="0">
                <a:effectLst/>
                <a:latin typeface="Arial"/>
                <a:ea typeface="Times New Roman"/>
              </a:rPr>
              <a:t>Video Conferences</a:t>
            </a:r>
            <a:r>
              <a:rPr lang="ar-EG" sz="2400" b="1" dirty="0" smtClean="0">
                <a:effectLst/>
                <a:latin typeface="Times New Roman"/>
                <a:ea typeface="Times New Roman"/>
                <a:cs typeface="Arial"/>
              </a:rPr>
              <a:t>، والجامعات الافتراضية وكلها وسائط تعليمية تكنولوجية حديثة تدخل على العملية التعليمية فكراً جديداً وتسهل للمتعلم طرق الوصول للمعرفة.</a:t>
            </a:r>
            <a:r>
              <a:rPr lang="en-US" sz="2400" b="1" dirty="0" smtClean="0">
                <a:effectLst/>
                <a:latin typeface="Times New Roman"/>
                <a:ea typeface="Times New Roman"/>
              </a:rPr>
              <a:t/>
            </a:r>
            <a:br>
              <a:rPr lang="en-US" sz="2400" b="1" dirty="0" smtClean="0">
                <a:effectLst/>
                <a:latin typeface="Times New Roman"/>
                <a:ea typeface="Times New Roman"/>
              </a:rPr>
            </a:br>
            <a:endParaRPr lang="ar-EG" sz="2400" b="1" dirty="0"/>
          </a:p>
        </p:txBody>
      </p:sp>
    </p:spTree>
    <p:extLst>
      <p:ext uri="{BB962C8B-B14F-4D97-AF65-F5344CB8AC3E}">
        <p14:creationId xmlns:p14="http://schemas.microsoft.com/office/powerpoint/2010/main" val="2794485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normAutofit fontScale="90000"/>
          </a:bodyPr>
          <a:lstStyle/>
          <a:p>
            <a:pPr algn="justLow" hangingPunct="0">
              <a:lnSpc>
                <a:spcPct val="115000"/>
              </a:lnSpc>
              <a:spcBef>
                <a:spcPts val="600"/>
              </a:spcBef>
            </a:pPr>
            <a:r>
              <a:rPr lang="ar-EG" sz="2700" b="1" dirty="0" smtClean="0">
                <a:effectLst/>
                <a:latin typeface="Times New Roman"/>
                <a:ea typeface="Times New Roman"/>
                <a:cs typeface="Arial"/>
              </a:rPr>
              <a:t>الطلاب المعرفة والمهارة</a:t>
            </a:r>
            <a:r>
              <a:rPr lang="ar-EG" sz="2700" b="1" dirty="0">
                <a:latin typeface="Times New Roman"/>
                <a:ea typeface="Times New Roman"/>
              </a:rPr>
              <a:t> </a:t>
            </a:r>
            <a:r>
              <a:rPr lang="ar-EG" sz="2700" b="1" dirty="0" smtClean="0">
                <a:effectLst/>
                <a:latin typeface="Times New Roman"/>
                <a:ea typeface="Times New Roman"/>
                <a:cs typeface="Arial"/>
              </a:rPr>
              <a:t>والاتجاه هو المقصود من تكنولوجيا </a:t>
            </a:r>
            <a:r>
              <a:rPr lang="ar-EG" sz="2700" b="1" dirty="0" err="1" smtClean="0">
                <a:effectLst/>
                <a:latin typeface="Times New Roman"/>
                <a:ea typeface="Times New Roman"/>
                <a:cs typeface="Arial"/>
              </a:rPr>
              <a:t>التدري</a:t>
            </a:r>
            <a:r>
              <a:rPr lang="ar-EG" sz="2700" b="1" dirty="0" err="1" smtClean="0">
                <a:effectLst/>
                <a:latin typeface="Times New Roman"/>
                <a:ea typeface="Times New Roman"/>
                <a:cs typeface="Arial"/>
              </a:rPr>
              <a:t>ولذلك</a:t>
            </a:r>
            <a:r>
              <a:rPr lang="ar-EG" sz="2700" b="1" dirty="0" smtClean="0">
                <a:effectLst/>
                <a:latin typeface="Times New Roman"/>
                <a:ea typeface="Times New Roman"/>
                <a:cs typeface="Arial"/>
              </a:rPr>
              <a:t> فإن تكنولوجيا التدريس بالنسبة لنا </a:t>
            </a:r>
            <a:r>
              <a:rPr lang="ar-EG" sz="2700" b="1" dirty="0" err="1" smtClean="0">
                <a:effectLst/>
                <a:latin typeface="Times New Roman"/>
                <a:ea typeface="Times New Roman"/>
                <a:cs typeface="Arial"/>
              </a:rPr>
              <a:t>هى</a:t>
            </a:r>
            <a:r>
              <a:rPr lang="ar-EG" sz="2700" b="1" dirty="0" smtClean="0">
                <a:effectLst/>
                <a:latin typeface="Times New Roman"/>
                <a:ea typeface="Times New Roman"/>
                <a:cs typeface="Arial"/>
              </a:rPr>
              <a:t> كل الأجهزة والمعدات والأدوات </a:t>
            </a:r>
            <a:r>
              <a:rPr lang="ar-EG" sz="2700" b="1" dirty="0" err="1" smtClean="0">
                <a:effectLst/>
                <a:latin typeface="Times New Roman"/>
                <a:ea typeface="Times New Roman"/>
                <a:cs typeface="Arial"/>
              </a:rPr>
              <a:t>التى</a:t>
            </a:r>
            <a:r>
              <a:rPr lang="ar-EG" sz="2700" b="1" dirty="0" smtClean="0">
                <a:effectLst/>
                <a:latin typeface="Times New Roman"/>
                <a:ea typeface="Times New Roman"/>
                <a:cs typeface="Arial"/>
              </a:rPr>
              <a:t> يستخدمها المعلم والأفكار والتدريب على المهارات وتنمية الاتجاهات نحو المادة الدراسية </a:t>
            </a:r>
            <a:r>
              <a:rPr lang="ar-EG" sz="2700" b="1" dirty="0" err="1" smtClean="0">
                <a:effectLst/>
                <a:latin typeface="Times New Roman"/>
                <a:ea typeface="Times New Roman"/>
                <a:cs typeface="Arial"/>
              </a:rPr>
              <a:t>التى</a:t>
            </a:r>
            <a:r>
              <a:rPr lang="ar-EG" sz="2700" b="1" dirty="0" smtClean="0">
                <a:effectLst/>
                <a:latin typeface="Times New Roman"/>
                <a:ea typeface="Times New Roman"/>
                <a:cs typeface="Arial"/>
              </a:rPr>
              <a:t> يقوم بتدريسها، إن مفهوم تكنولوجيا التدريس بالنسبة لنا يشمل المعدات </a:t>
            </a:r>
            <a:r>
              <a:rPr lang="en-US" sz="2200" b="1" i="1" dirty="0" smtClean="0">
                <a:effectLst/>
                <a:latin typeface="Arial"/>
                <a:ea typeface="Times New Roman"/>
              </a:rPr>
              <a:t>Hardware</a:t>
            </a:r>
            <a:r>
              <a:rPr lang="ar-EG" sz="2700" b="1" dirty="0" smtClean="0">
                <a:effectLst/>
                <a:latin typeface="Times New Roman"/>
                <a:ea typeface="Times New Roman"/>
                <a:cs typeface="Arial"/>
              </a:rPr>
              <a:t> وهى الأجهزة والأدوات (الكمبيوتر، السبورة، اللوحة، الفيديو... إلخ. كلها معدات وأجهزة، وكذلك المشغلات والبرمجيات </a:t>
            </a:r>
            <a:r>
              <a:rPr lang="en-US" sz="2200" b="1" i="1" dirty="0" smtClean="0">
                <a:effectLst/>
                <a:latin typeface="Arial"/>
                <a:ea typeface="Times New Roman"/>
              </a:rPr>
              <a:t>Software</a:t>
            </a:r>
            <a:r>
              <a:rPr lang="ar-EG" sz="2700" b="1" dirty="0" smtClean="0">
                <a:effectLst/>
                <a:latin typeface="Times New Roman"/>
                <a:ea typeface="Times New Roman"/>
                <a:cs typeface="Arial"/>
              </a:rPr>
              <a:t>، فالنص على السبورة هو مادة علمية ضمن المشغلات والبرنامج </a:t>
            </a:r>
            <a:r>
              <a:rPr lang="ar-EG" sz="2700" b="1" dirty="0" err="1" smtClean="0">
                <a:effectLst/>
                <a:latin typeface="Times New Roman"/>
                <a:ea typeface="Times New Roman"/>
                <a:cs typeface="Arial"/>
              </a:rPr>
              <a:t>التليفزيونى</a:t>
            </a:r>
            <a:r>
              <a:rPr lang="ar-EG" sz="2700" b="1" dirty="0" smtClean="0">
                <a:effectLst/>
                <a:latin typeface="Times New Roman"/>
                <a:ea typeface="Times New Roman"/>
                <a:cs typeface="Arial"/>
              </a:rPr>
              <a:t> </a:t>
            </a:r>
            <a:r>
              <a:rPr lang="ar-EG" sz="2700" b="1" dirty="0" err="1" smtClean="0">
                <a:effectLst/>
                <a:latin typeface="Times New Roman"/>
                <a:ea typeface="Times New Roman"/>
                <a:cs typeface="Arial"/>
              </a:rPr>
              <a:t>التعليمى</a:t>
            </a:r>
            <a:r>
              <a:rPr lang="ar-EG" sz="2700" b="1" dirty="0" smtClean="0">
                <a:effectLst/>
                <a:latin typeface="Times New Roman"/>
                <a:ea typeface="Times New Roman"/>
                <a:cs typeface="Arial"/>
              </a:rPr>
              <a:t> ضمن المشغلات وبرامج العروض الكمبيوترية </a:t>
            </a:r>
            <a:r>
              <a:rPr lang="ar-EG" sz="2700" b="1" dirty="0" err="1" smtClean="0">
                <a:effectLst/>
                <a:latin typeface="Times New Roman"/>
                <a:ea typeface="Times New Roman"/>
                <a:cs typeface="Arial"/>
              </a:rPr>
              <a:t>هى</a:t>
            </a:r>
            <a:r>
              <a:rPr lang="ar-EG" sz="2700" b="1" dirty="0" smtClean="0">
                <a:effectLst/>
                <a:latin typeface="Times New Roman"/>
                <a:ea typeface="Times New Roman"/>
                <a:cs typeface="Arial"/>
              </a:rPr>
              <a:t> برمجيات تستخدم </a:t>
            </a:r>
            <a:r>
              <a:rPr lang="ar-EG" sz="2700" b="1" dirty="0" err="1" smtClean="0">
                <a:effectLst/>
                <a:latin typeface="Times New Roman"/>
                <a:ea typeface="Times New Roman"/>
                <a:cs typeface="Arial"/>
              </a:rPr>
              <a:t>فى</a:t>
            </a:r>
            <a:r>
              <a:rPr lang="ar-EG" sz="2700" b="1" dirty="0" smtClean="0">
                <a:effectLst/>
                <a:latin typeface="Times New Roman"/>
                <a:ea typeface="Times New Roman"/>
                <a:cs typeface="Arial"/>
              </a:rPr>
              <a:t> التدريس، وعليه فإن كل من المعدات والمشغلات أو البرمجيات </a:t>
            </a:r>
            <a:r>
              <a:rPr lang="ar-EG" sz="2700" b="1" dirty="0" err="1" smtClean="0">
                <a:effectLst/>
                <a:latin typeface="Times New Roman"/>
                <a:ea typeface="Times New Roman"/>
                <a:cs typeface="Arial"/>
              </a:rPr>
              <a:t>التى</a:t>
            </a:r>
            <a:r>
              <a:rPr lang="ar-EG" sz="2700" b="1" dirty="0" smtClean="0">
                <a:effectLst/>
                <a:latin typeface="Times New Roman"/>
                <a:ea typeface="Times New Roman"/>
                <a:cs typeface="Arial"/>
              </a:rPr>
              <a:t> تستخدم من قبل المعلم </a:t>
            </a:r>
            <a:r>
              <a:rPr lang="ar-EG" sz="2700" b="1" dirty="0" err="1" smtClean="0">
                <a:effectLst/>
                <a:latin typeface="Times New Roman"/>
                <a:ea typeface="Times New Roman"/>
                <a:cs typeface="Arial"/>
              </a:rPr>
              <a:t>فى</a:t>
            </a:r>
            <a:r>
              <a:rPr lang="ar-EG" sz="2700" b="1" dirty="0" smtClean="0">
                <a:effectLst/>
                <a:latin typeface="Times New Roman"/>
                <a:ea typeface="Times New Roman"/>
                <a:cs typeface="Arial"/>
              </a:rPr>
              <a:t> الفصل </a:t>
            </a:r>
            <a:r>
              <a:rPr lang="ar-EG" sz="2700" b="1" dirty="0" err="1" smtClean="0">
                <a:effectLst/>
                <a:latin typeface="Times New Roman"/>
                <a:ea typeface="Times New Roman"/>
                <a:cs typeface="Arial"/>
              </a:rPr>
              <a:t>المدرسى</a:t>
            </a:r>
            <a:r>
              <a:rPr lang="ar-EG" sz="2700" b="1" dirty="0" smtClean="0">
                <a:effectLst/>
                <a:latin typeface="Times New Roman"/>
                <a:ea typeface="Times New Roman"/>
                <a:cs typeface="Arial"/>
              </a:rPr>
              <a:t> لتحسين وتطوير بيئة التعلم وإكساب </a:t>
            </a:r>
            <a:r>
              <a:rPr lang="ar-EG" sz="2700" b="1" dirty="0" smtClean="0">
                <a:effectLst/>
                <a:latin typeface="Times New Roman"/>
                <a:ea typeface="Times New Roman"/>
                <a:cs typeface="Arial"/>
              </a:rPr>
              <a:t>س، كذلك تشمل مفهوم تكنولوجيا التدريس استخدام المستحدثات التربوية </a:t>
            </a:r>
            <a:r>
              <a:rPr lang="ar-EG" sz="2700" b="1" dirty="0" err="1" smtClean="0">
                <a:effectLst/>
                <a:latin typeface="Times New Roman"/>
                <a:ea typeface="Times New Roman"/>
                <a:cs typeface="Arial"/>
              </a:rPr>
              <a:t>فى</a:t>
            </a:r>
            <a:r>
              <a:rPr lang="ar-EG" sz="2700" b="1" dirty="0" smtClean="0">
                <a:effectLst/>
                <a:latin typeface="Times New Roman"/>
                <a:ea typeface="Times New Roman"/>
                <a:cs typeface="Arial"/>
              </a:rPr>
              <a:t> نظريات </a:t>
            </a:r>
            <a:r>
              <a:rPr lang="ar-EG" sz="2700" b="1" dirty="0" err="1" smtClean="0">
                <a:effectLst/>
                <a:latin typeface="Times New Roman"/>
                <a:ea typeface="Times New Roman"/>
                <a:cs typeface="Arial"/>
              </a:rPr>
              <a:t>فى</a:t>
            </a:r>
            <a:r>
              <a:rPr lang="ar-EG" sz="2700" b="1" dirty="0" smtClean="0">
                <a:effectLst/>
                <a:latin typeface="Times New Roman"/>
                <a:ea typeface="Times New Roman"/>
                <a:cs typeface="Arial"/>
              </a:rPr>
              <a:t> التعليم والتعلم لتحسين بيئة الصف. وبطريقة أكثر شمولية نرى أن تكنولوجيا التدريس </a:t>
            </a:r>
            <a:r>
              <a:rPr lang="ar-EG" sz="2700" b="1" dirty="0" err="1" smtClean="0">
                <a:effectLst/>
                <a:latin typeface="Times New Roman"/>
                <a:ea typeface="Times New Roman"/>
                <a:cs typeface="Arial"/>
              </a:rPr>
              <a:t>هى</a:t>
            </a:r>
            <a:r>
              <a:rPr lang="ar-EG" sz="2700" b="1" dirty="0" smtClean="0">
                <a:effectLst/>
                <a:latin typeface="Times New Roman"/>
                <a:ea typeface="Times New Roman"/>
                <a:cs typeface="Arial"/>
              </a:rPr>
              <a:t> استخدام كل المستحدثات من نظريات وتطبيقات وأجهزة ومعدات ومشغلات وبرمجيات لتحسين وتطوير تعليم وتعلم الطلاب </a:t>
            </a:r>
            <a:r>
              <a:rPr lang="ar-EG" sz="2700" b="1" dirty="0" err="1" smtClean="0">
                <a:effectLst/>
                <a:latin typeface="Times New Roman"/>
                <a:ea typeface="Times New Roman"/>
                <a:cs typeface="Arial"/>
              </a:rPr>
              <a:t>فى</a:t>
            </a:r>
            <a:r>
              <a:rPr lang="ar-EG" sz="2700" b="1" dirty="0" smtClean="0">
                <a:effectLst/>
                <a:latin typeface="Times New Roman"/>
                <a:ea typeface="Times New Roman"/>
                <a:cs typeface="Arial"/>
              </a:rPr>
              <a:t> فصولهم </a:t>
            </a:r>
            <a:r>
              <a:rPr lang="ar-EG" sz="2800" b="1" dirty="0" smtClean="0">
                <a:effectLst/>
                <a:latin typeface="Times New Roman"/>
                <a:ea typeface="Times New Roman"/>
                <a:cs typeface="Arial"/>
              </a:rPr>
              <a:t>المدرسية.</a:t>
            </a:r>
            <a:r>
              <a:rPr lang="en-US" sz="2800" b="1" dirty="0" smtClean="0">
                <a:effectLst/>
                <a:latin typeface="Times New Roman"/>
                <a:ea typeface="Times New Roman"/>
              </a:rPr>
              <a:t/>
            </a:r>
            <a:br>
              <a:rPr lang="en-US" sz="2800" b="1" dirty="0" smtClean="0">
                <a:effectLst/>
                <a:latin typeface="Times New Roman"/>
                <a:ea typeface="Times New Roman"/>
              </a:rPr>
            </a:br>
            <a:r>
              <a:rPr lang="ar-EG" sz="2800" b="1" dirty="0" smtClean="0">
                <a:effectLst/>
                <a:latin typeface="Times New Roman"/>
                <a:ea typeface="Times New Roman"/>
                <a:cs typeface="Arial"/>
              </a:rPr>
              <a:t>.</a:t>
            </a:r>
            <a:r>
              <a:rPr lang="en-US" sz="2800" b="1" dirty="0" smtClean="0">
                <a:effectLst/>
                <a:latin typeface="Times New Roman"/>
                <a:ea typeface="Times New Roman"/>
              </a:rPr>
              <a:t/>
            </a:r>
            <a:br>
              <a:rPr lang="en-US" sz="2800" b="1" dirty="0" smtClean="0">
                <a:effectLst/>
                <a:latin typeface="Times New Roman"/>
                <a:ea typeface="Times New Roman"/>
              </a:rPr>
            </a:br>
            <a:endParaRPr lang="ar-EG" sz="2800" b="1" dirty="0"/>
          </a:p>
        </p:txBody>
      </p:sp>
    </p:spTree>
    <p:extLst>
      <p:ext uri="{BB962C8B-B14F-4D97-AF65-F5344CB8AC3E}">
        <p14:creationId xmlns:p14="http://schemas.microsoft.com/office/powerpoint/2010/main" val="3902321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EG" sz="2000" b="1" dirty="0" smtClean="0">
                <a:solidFill>
                  <a:prstClr val="black"/>
                </a:solidFill>
                <a:latin typeface="Arial"/>
                <a:ea typeface="Times New Roman"/>
                <a:cs typeface="PT Bold Heading"/>
              </a:rPr>
              <a:t/>
            </a:r>
            <a:br>
              <a:rPr lang="ar-EG" sz="2000" b="1" dirty="0" smtClean="0">
                <a:solidFill>
                  <a:prstClr val="black"/>
                </a:solidFill>
                <a:latin typeface="Arial"/>
                <a:ea typeface="Times New Roman"/>
                <a:cs typeface="PT Bold Heading"/>
              </a:rPr>
            </a:br>
            <a:r>
              <a:rPr lang="ar-EG" sz="2000" b="1" dirty="0">
                <a:solidFill>
                  <a:prstClr val="black"/>
                </a:solidFill>
                <a:latin typeface="Arial"/>
                <a:ea typeface="Times New Roman"/>
                <a:cs typeface="PT Bold Heading"/>
              </a:rPr>
              <a:t/>
            </a:r>
            <a:br>
              <a:rPr lang="ar-EG" sz="2000" b="1" dirty="0">
                <a:solidFill>
                  <a:prstClr val="black"/>
                </a:solidFill>
                <a:latin typeface="Arial"/>
                <a:ea typeface="Times New Roman"/>
                <a:cs typeface="PT Bold Heading"/>
              </a:rPr>
            </a:br>
            <a:r>
              <a:rPr lang="ar-EG" sz="2000" b="1" dirty="0" smtClean="0">
                <a:solidFill>
                  <a:prstClr val="black"/>
                </a:solidFill>
                <a:latin typeface="Arial"/>
                <a:ea typeface="Times New Roman"/>
                <a:cs typeface="PT Bold Heading"/>
              </a:rPr>
              <a:t/>
            </a:r>
            <a:br>
              <a:rPr lang="ar-EG" sz="2000" b="1" dirty="0" smtClean="0">
                <a:solidFill>
                  <a:prstClr val="black"/>
                </a:solidFill>
                <a:latin typeface="Arial"/>
                <a:ea typeface="Times New Roman"/>
                <a:cs typeface="PT Bold Heading"/>
              </a:rPr>
            </a:br>
            <a:r>
              <a:rPr lang="ar-EG" sz="2000" b="1" dirty="0">
                <a:solidFill>
                  <a:prstClr val="black"/>
                </a:solidFill>
                <a:latin typeface="Arial"/>
                <a:ea typeface="Times New Roman"/>
                <a:cs typeface="PT Bold Heading"/>
              </a:rPr>
              <a:t/>
            </a:r>
            <a:br>
              <a:rPr lang="ar-EG" sz="2000" b="1" dirty="0">
                <a:solidFill>
                  <a:prstClr val="black"/>
                </a:solidFill>
                <a:latin typeface="Arial"/>
                <a:ea typeface="Times New Roman"/>
                <a:cs typeface="PT Bold Heading"/>
              </a:rPr>
            </a:br>
            <a:r>
              <a:rPr lang="ar-EG" sz="2000" b="1" dirty="0" smtClean="0">
                <a:solidFill>
                  <a:prstClr val="black"/>
                </a:solidFill>
                <a:latin typeface="Arial"/>
                <a:ea typeface="Times New Roman"/>
                <a:cs typeface="PT Bold Heading"/>
              </a:rPr>
              <a:t/>
            </a:r>
            <a:br>
              <a:rPr lang="ar-EG" sz="2000" b="1" dirty="0" smtClean="0">
                <a:solidFill>
                  <a:prstClr val="black"/>
                </a:solidFill>
                <a:latin typeface="Arial"/>
                <a:ea typeface="Times New Roman"/>
                <a:cs typeface="PT Bold Heading"/>
              </a:rPr>
            </a:br>
            <a:r>
              <a:rPr lang="ar-EG" sz="2000" b="1" dirty="0">
                <a:solidFill>
                  <a:prstClr val="black"/>
                </a:solidFill>
                <a:latin typeface="Arial"/>
                <a:ea typeface="Times New Roman"/>
                <a:cs typeface="PT Bold Heading"/>
              </a:rPr>
              <a:t/>
            </a:r>
            <a:br>
              <a:rPr lang="ar-EG" sz="2000" b="1" dirty="0">
                <a:solidFill>
                  <a:prstClr val="black"/>
                </a:solidFill>
                <a:latin typeface="Arial"/>
                <a:ea typeface="Times New Roman"/>
                <a:cs typeface="PT Bold Heading"/>
              </a:rPr>
            </a:br>
            <a:r>
              <a:rPr lang="ar-EG" sz="2000" b="1" dirty="0" smtClean="0">
                <a:solidFill>
                  <a:prstClr val="black"/>
                </a:solidFill>
                <a:latin typeface="Arial"/>
                <a:ea typeface="Times New Roman"/>
                <a:cs typeface="PT Bold Heading"/>
              </a:rPr>
              <a:t/>
            </a:r>
            <a:br>
              <a:rPr lang="ar-EG" sz="2000" b="1" dirty="0" smtClean="0">
                <a:solidFill>
                  <a:prstClr val="black"/>
                </a:solidFill>
                <a:latin typeface="Arial"/>
                <a:ea typeface="Times New Roman"/>
                <a:cs typeface="PT Bold Heading"/>
              </a:rPr>
            </a:br>
            <a:r>
              <a:rPr lang="ar-EG" sz="2000" b="1" dirty="0" smtClean="0">
                <a:solidFill>
                  <a:prstClr val="black"/>
                </a:solidFill>
                <a:latin typeface="Arial"/>
                <a:ea typeface="Times New Roman"/>
                <a:cs typeface="PT Bold Heading"/>
              </a:rPr>
              <a:t>تصنيفات </a:t>
            </a:r>
            <a:r>
              <a:rPr lang="ar-EG" sz="2000" b="1" dirty="0">
                <a:solidFill>
                  <a:prstClr val="black"/>
                </a:solidFill>
                <a:latin typeface="Arial"/>
                <a:ea typeface="Times New Roman"/>
                <a:cs typeface="PT Bold Heading"/>
              </a:rPr>
              <a:t>الوسائط التعليمية"</a:t>
            </a:r>
            <a:r>
              <a:rPr lang="en-US" sz="2000" b="1" dirty="0">
                <a:solidFill>
                  <a:prstClr val="black"/>
                </a:solidFill>
                <a:latin typeface="Times New Roman"/>
                <a:ea typeface="Times New Roman"/>
              </a:rPr>
              <a:t/>
            </a:r>
            <a:br>
              <a:rPr lang="en-US" sz="2000" b="1" dirty="0">
                <a:solidFill>
                  <a:prstClr val="black"/>
                </a:solidFill>
                <a:latin typeface="Times New Roman"/>
                <a:ea typeface="Times New Roman"/>
              </a:rPr>
            </a:br>
            <a:r>
              <a:rPr lang="ar-EG" sz="2000" b="1" dirty="0">
                <a:solidFill>
                  <a:prstClr val="black"/>
                </a:solidFill>
                <a:latin typeface="Times New Roman"/>
                <a:ea typeface="Times New Roman"/>
                <a:cs typeface="Arial"/>
              </a:rPr>
              <a:t>نظراً للتطور الهائل </a:t>
            </a:r>
            <a:r>
              <a:rPr lang="ar-EG" sz="2000" b="1" dirty="0" err="1">
                <a:solidFill>
                  <a:prstClr val="black"/>
                </a:solidFill>
                <a:latin typeface="Times New Roman"/>
                <a:ea typeface="Times New Roman"/>
                <a:cs typeface="Arial"/>
              </a:rPr>
              <a:t>فى</a:t>
            </a:r>
            <a:r>
              <a:rPr lang="ar-EG" sz="2000" b="1" dirty="0">
                <a:solidFill>
                  <a:prstClr val="black"/>
                </a:solidFill>
                <a:latin typeface="Times New Roman"/>
                <a:ea typeface="Times New Roman"/>
                <a:cs typeface="Arial"/>
              </a:rPr>
              <a:t> الوسائط التكنولوجية المستخدمة </a:t>
            </a:r>
            <a:r>
              <a:rPr lang="ar-EG" sz="2000" b="1" dirty="0" err="1">
                <a:solidFill>
                  <a:prstClr val="black"/>
                </a:solidFill>
                <a:latin typeface="Times New Roman"/>
                <a:ea typeface="Times New Roman"/>
                <a:cs typeface="Arial"/>
              </a:rPr>
              <a:t>فى</a:t>
            </a:r>
            <a:r>
              <a:rPr lang="ar-EG" sz="2000" b="1" dirty="0">
                <a:solidFill>
                  <a:prstClr val="black"/>
                </a:solidFill>
                <a:latin typeface="Times New Roman"/>
                <a:ea typeface="Times New Roman"/>
                <a:cs typeface="Arial"/>
              </a:rPr>
              <a:t> التدريس وتعددها وكثرتها وتنوعها فإن الباحثين التربويين يميلون إلى تصنيف تلك الوسائط </a:t>
            </a:r>
            <a:r>
              <a:rPr lang="ar-EG" sz="2000" b="1" dirty="0" err="1">
                <a:solidFill>
                  <a:prstClr val="black"/>
                </a:solidFill>
                <a:latin typeface="Times New Roman"/>
                <a:ea typeface="Times New Roman"/>
                <a:cs typeface="Arial"/>
              </a:rPr>
              <a:t>فى</a:t>
            </a:r>
            <a:r>
              <a:rPr lang="ar-EG" sz="2000" b="1" dirty="0">
                <a:solidFill>
                  <a:prstClr val="black"/>
                </a:solidFill>
                <a:latin typeface="Times New Roman"/>
                <a:ea typeface="Times New Roman"/>
                <a:cs typeface="Arial"/>
              </a:rPr>
              <a:t> مجموعها ليسهل على المعلمين استخدامها ضمن مجموعات منسبة. فقد صنفت الوسائط حسب الحواس، فمنها الوسائط السمعية وهى </a:t>
            </a:r>
            <a:r>
              <a:rPr lang="ar-EG" sz="2000" b="1" dirty="0" err="1">
                <a:solidFill>
                  <a:prstClr val="black"/>
                </a:solidFill>
                <a:latin typeface="Times New Roman"/>
                <a:ea typeface="Times New Roman"/>
                <a:cs typeface="Arial"/>
              </a:rPr>
              <a:t>التى</a:t>
            </a:r>
            <a:r>
              <a:rPr lang="ar-EG" sz="2000" b="1" dirty="0">
                <a:solidFill>
                  <a:prstClr val="black"/>
                </a:solidFill>
                <a:latin typeface="Times New Roman"/>
                <a:ea typeface="Times New Roman"/>
                <a:cs typeface="Arial"/>
              </a:rPr>
              <a:t> تعتمد على حاسة السمع كالراديو، والتسجيلات الصوتية، والإذاعة المدرسية، ومنها الوسائط البصرية وهى </a:t>
            </a:r>
            <a:r>
              <a:rPr lang="ar-EG" sz="2000" b="1" dirty="0" err="1">
                <a:solidFill>
                  <a:prstClr val="black"/>
                </a:solidFill>
                <a:latin typeface="Times New Roman"/>
                <a:ea typeface="Times New Roman"/>
                <a:cs typeface="Arial"/>
              </a:rPr>
              <a:t>التى</a:t>
            </a:r>
            <a:r>
              <a:rPr lang="ar-EG" sz="2000" b="1" dirty="0">
                <a:solidFill>
                  <a:prstClr val="black"/>
                </a:solidFill>
                <a:latin typeface="Times New Roman"/>
                <a:ea typeface="Times New Roman"/>
                <a:cs typeface="Arial"/>
              </a:rPr>
              <a:t> تعتمد على الرؤية البصرية ومنها الصور والرسوم والمصورات والنماذج والعينات والخرائط والكرات الأرضية والأفلام الصامتة، ومنها الوسائط السمعية البصرية وهى </a:t>
            </a:r>
            <a:r>
              <a:rPr lang="ar-EG" sz="2000" b="1" dirty="0" err="1">
                <a:solidFill>
                  <a:prstClr val="black"/>
                </a:solidFill>
                <a:latin typeface="Times New Roman"/>
                <a:ea typeface="Times New Roman"/>
                <a:cs typeface="Arial"/>
              </a:rPr>
              <a:t>التى</a:t>
            </a:r>
            <a:r>
              <a:rPr lang="ar-EG" sz="2000" b="1" dirty="0">
                <a:solidFill>
                  <a:prstClr val="black"/>
                </a:solidFill>
                <a:latin typeface="Times New Roman"/>
                <a:ea typeface="Times New Roman"/>
                <a:cs typeface="Arial"/>
              </a:rPr>
              <a:t> تعتمد على </a:t>
            </a:r>
            <a:r>
              <a:rPr lang="ar-EG" sz="2000" b="1" dirty="0" err="1">
                <a:solidFill>
                  <a:prstClr val="black"/>
                </a:solidFill>
                <a:latin typeface="Times New Roman"/>
                <a:ea typeface="Times New Roman"/>
                <a:cs typeface="Arial"/>
              </a:rPr>
              <a:t>حاستى</a:t>
            </a:r>
            <a:r>
              <a:rPr lang="ar-EG" sz="2000" b="1" dirty="0">
                <a:solidFill>
                  <a:prstClr val="black"/>
                </a:solidFill>
                <a:latin typeface="Times New Roman"/>
                <a:ea typeface="Times New Roman"/>
                <a:cs typeface="Arial"/>
              </a:rPr>
              <a:t> السمع والبصر معاً كالكمبيوتر </a:t>
            </a:r>
            <a:r>
              <a:rPr lang="ar-EG" sz="2000" b="1" dirty="0" err="1">
                <a:solidFill>
                  <a:prstClr val="black"/>
                </a:solidFill>
                <a:latin typeface="Times New Roman"/>
                <a:ea typeface="Times New Roman"/>
                <a:cs typeface="Arial"/>
              </a:rPr>
              <a:t>التعليمى</a:t>
            </a:r>
            <a:r>
              <a:rPr lang="ar-EG" sz="2000" b="1" dirty="0">
                <a:solidFill>
                  <a:prstClr val="black"/>
                </a:solidFill>
                <a:latin typeface="Times New Roman"/>
                <a:ea typeface="Times New Roman"/>
                <a:cs typeface="Arial"/>
              </a:rPr>
              <a:t> والتليفزيون </a:t>
            </a:r>
            <a:r>
              <a:rPr lang="ar-EG" sz="2000" b="1" dirty="0" err="1">
                <a:solidFill>
                  <a:prstClr val="black"/>
                </a:solidFill>
                <a:latin typeface="Times New Roman"/>
                <a:ea typeface="Times New Roman"/>
                <a:cs typeface="Arial"/>
              </a:rPr>
              <a:t>التعليمى</a:t>
            </a:r>
            <a:r>
              <a:rPr lang="ar-EG" sz="2000" b="1" dirty="0">
                <a:solidFill>
                  <a:prstClr val="black"/>
                </a:solidFill>
                <a:latin typeface="Times New Roman"/>
                <a:ea typeface="Times New Roman"/>
                <a:cs typeface="Arial"/>
              </a:rPr>
              <a:t> والأفلام التعليمية المتحركة الناطقة وغيرها</a:t>
            </a:r>
            <a:endParaRPr lang="ar-EG" sz="3600" dirty="0"/>
          </a:p>
        </p:txBody>
      </p:sp>
    </p:spTree>
    <p:extLst>
      <p:ext uri="{BB962C8B-B14F-4D97-AF65-F5344CB8AC3E}">
        <p14:creationId xmlns:p14="http://schemas.microsoft.com/office/powerpoint/2010/main" val="152139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466730"/>
          </a:xfrm>
        </p:spPr>
        <p:txBody>
          <a:bodyPr>
            <a:normAutofit/>
          </a:bodyPr>
          <a:lstStyle/>
          <a:p>
            <a:r>
              <a:rPr lang="ar-EG" dirty="0" smtClean="0"/>
              <a:t>انتهت المحاضرة الاولى</a:t>
            </a:r>
            <a:br>
              <a:rPr lang="ar-EG" dirty="0" smtClean="0"/>
            </a:br>
            <a:r>
              <a:rPr lang="ar-EG" dirty="0" smtClean="0"/>
              <a:t>اد حسام مازن</a:t>
            </a:r>
            <a:endParaRPr lang="ar-EG" dirty="0"/>
          </a:p>
        </p:txBody>
      </p:sp>
    </p:spTree>
    <p:extLst>
      <p:ext uri="{BB962C8B-B14F-4D97-AF65-F5344CB8AC3E}">
        <p14:creationId xmlns:p14="http://schemas.microsoft.com/office/powerpoint/2010/main" val="190262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2740844" y="1546283"/>
          <a:ext cx="3662313" cy="4633798"/>
        </p:xfrm>
        <a:graphic>
          <a:graphicData uri="http://schemas.openxmlformats.org/drawingml/2006/table">
            <a:tbl>
              <a:tblPr rtl="1" firstRow="1" firstCol="1" bandRow="1"/>
              <a:tblGrid>
                <a:gridCol w="3057102"/>
                <a:gridCol w="605211"/>
              </a:tblGrid>
              <a:tr h="217246">
                <a:tc>
                  <a:txBody>
                    <a:bodyPr/>
                    <a:lstStyle/>
                    <a:p>
                      <a:pPr algn="ctr" rtl="1" hangingPunct="0">
                        <a:lnSpc>
                          <a:spcPct val="115000"/>
                        </a:lnSpc>
                        <a:spcAft>
                          <a:spcPts val="0"/>
                        </a:spcAft>
                      </a:pPr>
                      <a:r>
                        <a:rPr lang="ar-EG" sz="1200" b="1">
                          <a:effectLst/>
                          <a:latin typeface="Times New Roman"/>
                          <a:ea typeface="Times New Roman"/>
                          <a:cs typeface="Monotype Koufi"/>
                        </a:rPr>
                        <a:t>الموضوع</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1" hangingPunct="0">
                        <a:lnSpc>
                          <a:spcPct val="115000"/>
                        </a:lnSpc>
                        <a:spcAft>
                          <a:spcPts val="0"/>
                        </a:spcAft>
                      </a:pPr>
                      <a:r>
                        <a:rPr lang="ar-EG" sz="1200" b="1">
                          <a:effectLst/>
                          <a:latin typeface="Times New Roman"/>
                          <a:ea typeface="Times New Roman"/>
                          <a:cs typeface="Monotype Koufi"/>
                        </a:rPr>
                        <a:t>الصفحة</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05177">
                <a:tc>
                  <a:txBody>
                    <a:bodyPr/>
                    <a:lstStyle/>
                    <a:p>
                      <a:pPr algn="just" rtl="1" hangingPunct="0">
                        <a:lnSpc>
                          <a:spcPct val="115000"/>
                        </a:lnSpc>
                        <a:spcAft>
                          <a:spcPts val="0"/>
                        </a:spcAft>
                      </a:pPr>
                      <a:r>
                        <a:rPr lang="ar-EG" sz="1200" b="0">
                          <a:effectLst/>
                          <a:latin typeface="Times New Roman"/>
                          <a:ea typeface="Times New Roman"/>
                          <a:cs typeface="SKR HEAD1"/>
                        </a:rPr>
                        <a:t>الفصل الأول: التطورات التاريخية لتكنولوجيا التدريس</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3-13</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just" rtl="1" hangingPunct="0">
                        <a:lnSpc>
                          <a:spcPct val="115000"/>
                        </a:lnSpc>
                        <a:spcAft>
                          <a:spcPts val="0"/>
                        </a:spcAft>
                      </a:pPr>
                      <a:r>
                        <a:rPr lang="ar-EG" sz="1200" b="0">
                          <a:effectLst/>
                          <a:latin typeface="Times New Roman"/>
                          <a:ea typeface="Times New Roman"/>
                          <a:cs typeface="SKR HEAD1"/>
                        </a:rPr>
                        <a:t>الفصل الثانى: تكنولوجيا التعليم</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14-19</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just" rtl="1" hangingPunct="0">
                        <a:lnSpc>
                          <a:spcPct val="115000"/>
                        </a:lnSpc>
                        <a:spcAft>
                          <a:spcPts val="0"/>
                        </a:spcAft>
                      </a:pPr>
                      <a:r>
                        <a:rPr lang="ar-EG" sz="1200" b="0">
                          <a:effectLst/>
                          <a:latin typeface="Times New Roman"/>
                          <a:ea typeface="Times New Roman"/>
                          <a:cs typeface="SKR HEAD1"/>
                        </a:rPr>
                        <a:t>الفصل الثالث: اختيار واستخدام الوسائط التعليمية</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20-33</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just" rtl="1" hangingPunct="0">
                        <a:lnSpc>
                          <a:spcPct val="115000"/>
                        </a:lnSpc>
                        <a:spcAft>
                          <a:spcPts val="0"/>
                        </a:spcAft>
                      </a:pPr>
                      <a:r>
                        <a:rPr lang="ar-EG" sz="1200" b="0">
                          <a:effectLst/>
                          <a:latin typeface="Monotype Corsiva"/>
                          <a:ea typeface="Times New Roman"/>
                          <a:cs typeface="SKR HEAD1"/>
                        </a:rPr>
                        <a:t>الفصل الرابع</a:t>
                      </a:r>
                      <a:r>
                        <a:rPr lang="ar-EG" sz="1200" b="0">
                          <a:effectLst/>
                          <a:latin typeface="Times New Roman"/>
                          <a:ea typeface="Times New Roman"/>
                          <a:cs typeface="SKR HEAD1"/>
                        </a:rPr>
                        <a:t>: وسائط الرموز التصويرية</a:t>
                      </a:r>
                      <a:r>
                        <a:rPr lang="ar-EG" sz="1200" b="0">
                          <a:effectLst/>
                          <a:latin typeface="Simplified Arabic"/>
                          <a:ea typeface="Times New Roman"/>
                          <a:cs typeface="SKR HEAD1"/>
                        </a:rPr>
                        <a:t> (الرسوم والصور)</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34-60</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r" rtl="0" hangingPunct="0">
                        <a:lnSpc>
                          <a:spcPct val="115000"/>
                        </a:lnSpc>
                        <a:spcAft>
                          <a:spcPts val="0"/>
                        </a:spcAft>
                      </a:pPr>
                      <a:r>
                        <a:rPr lang="ar-EG" sz="1200" b="0">
                          <a:effectLst/>
                          <a:latin typeface="Simplified Arabic"/>
                          <a:ea typeface="Times New Roman"/>
                          <a:cs typeface="SKR HEAD1"/>
                        </a:rPr>
                        <a:t>الفصل الخامس: وسائط المواقف الشبيهة بالحياة</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61-87</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just" rtl="1" hangingPunct="0">
                        <a:lnSpc>
                          <a:spcPct val="115000"/>
                        </a:lnSpc>
                        <a:spcAft>
                          <a:spcPts val="0"/>
                        </a:spcAft>
                      </a:pPr>
                      <a:r>
                        <a:rPr lang="ar-EG" sz="1200" b="0">
                          <a:effectLst/>
                          <a:latin typeface="Simplified Arabic"/>
                          <a:ea typeface="Times New Roman"/>
                          <a:cs typeface="SKR HEAD1"/>
                        </a:rPr>
                        <a:t>الفصل السادس: الحقائب التعليمية "إحدى مصادر التعلم الحديثة"</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88-92</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just" rtl="1" hangingPunct="0">
                        <a:lnSpc>
                          <a:spcPct val="115000"/>
                        </a:lnSpc>
                        <a:spcAft>
                          <a:spcPts val="0"/>
                        </a:spcAft>
                      </a:pPr>
                      <a:r>
                        <a:rPr lang="ar-SA" sz="1200" b="0">
                          <a:effectLst/>
                          <a:latin typeface="Times New Roman"/>
                          <a:ea typeface="Times New Roman"/>
                          <a:cs typeface="SKR HEAD1"/>
                        </a:rPr>
                        <a:t>الفصل السابع: مراكز مصادر التعلم الحديثة</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93-98</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77">
                <a:tc>
                  <a:txBody>
                    <a:bodyPr/>
                    <a:lstStyle/>
                    <a:p>
                      <a:pPr algn="just" rtl="1" hangingPunct="0">
                        <a:lnSpc>
                          <a:spcPct val="115000"/>
                        </a:lnSpc>
                        <a:spcAft>
                          <a:spcPts val="0"/>
                        </a:spcAft>
                      </a:pPr>
                      <a:r>
                        <a:rPr lang="ar-SA" sz="1200" b="0">
                          <a:effectLst/>
                          <a:latin typeface="Times New Roman"/>
                          <a:ea typeface="Times New Roman"/>
                          <a:cs typeface="SKR HEAD1"/>
                        </a:rPr>
                        <a:t>الفصل الثامن: تصميم البرمجيات التعليمية</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99-110</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just" rtl="1" hangingPunct="0">
                        <a:lnSpc>
                          <a:spcPct val="115000"/>
                        </a:lnSpc>
                        <a:spcAft>
                          <a:spcPts val="0"/>
                        </a:spcAft>
                        <a:tabLst>
                          <a:tab pos="-576580" algn="l"/>
                        </a:tabLst>
                      </a:pPr>
                      <a:r>
                        <a:rPr lang="ar-EG" sz="1200" b="0">
                          <a:effectLst/>
                          <a:latin typeface="Arial"/>
                          <a:ea typeface="Times New Roman"/>
                          <a:cs typeface="SKR HEAD1"/>
                        </a:rPr>
                        <a:t>الفصل التاسع: التعلم الإلكتروني</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112-121</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r" rtl="0" hangingPunct="0">
                        <a:lnSpc>
                          <a:spcPct val="115000"/>
                        </a:lnSpc>
                        <a:spcAft>
                          <a:spcPts val="0"/>
                        </a:spcAft>
                      </a:pPr>
                      <a:r>
                        <a:rPr lang="ar-EG" sz="1200" b="0">
                          <a:effectLst/>
                          <a:latin typeface="Arial"/>
                          <a:ea typeface="Times New Roman"/>
                          <a:cs typeface="SKR HEAD1"/>
                        </a:rPr>
                        <a:t>الفصل العاشر</a:t>
                      </a:r>
                      <a:r>
                        <a:rPr lang="ar-SA" sz="1200" b="0">
                          <a:effectLst/>
                          <a:latin typeface="Arial"/>
                          <a:ea typeface="Times New Roman"/>
                          <a:cs typeface="SKR HEAD1"/>
                        </a:rPr>
                        <a:t>: الواقع الافتراضي في التعليم</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122-130</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just" rtl="1" hangingPunct="0">
                        <a:lnSpc>
                          <a:spcPct val="115000"/>
                        </a:lnSpc>
                        <a:spcAft>
                          <a:spcPts val="0"/>
                        </a:spcAft>
                        <a:tabLst>
                          <a:tab pos="-576580" algn="l"/>
                        </a:tabLst>
                      </a:pPr>
                      <a:r>
                        <a:rPr lang="ar-EG" sz="1200" b="0">
                          <a:effectLst/>
                          <a:latin typeface="Arial"/>
                          <a:ea typeface="Times New Roman"/>
                          <a:cs typeface="SKR HEAD1"/>
                        </a:rPr>
                        <a:t>الفصل الحادي عشر: القصص الرقمية </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131-137</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just" rtl="1" hangingPunct="0">
                        <a:lnSpc>
                          <a:spcPct val="115000"/>
                        </a:lnSpc>
                        <a:spcAft>
                          <a:spcPts val="0"/>
                        </a:spcAft>
                        <a:tabLst>
                          <a:tab pos="-576580" algn="l"/>
                        </a:tabLst>
                      </a:pPr>
                      <a:r>
                        <a:rPr lang="ar-EG" sz="1200" b="0">
                          <a:effectLst/>
                          <a:latin typeface="Arial"/>
                          <a:ea typeface="Times New Roman"/>
                          <a:cs typeface="SKR HEAD1"/>
                        </a:rPr>
                        <a:t>الفصل الثاني عشر: المتاحف الافتراضية </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138-147</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just" rtl="1" hangingPunct="0">
                        <a:lnSpc>
                          <a:spcPct val="115000"/>
                        </a:lnSpc>
                        <a:spcAft>
                          <a:spcPts val="0"/>
                        </a:spcAft>
                      </a:pPr>
                      <a:r>
                        <a:rPr lang="ar-EG" sz="1200" b="0">
                          <a:effectLst/>
                          <a:latin typeface="Arial"/>
                          <a:ea typeface="Times New Roman"/>
                          <a:cs typeface="SKR HEAD1"/>
                        </a:rPr>
                        <a:t>الفصل الثالث عشر</a:t>
                      </a:r>
                      <a:r>
                        <a:rPr lang="ar-SA" sz="1200" b="0">
                          <a:effectLst/>
                          <a:latin typeface="Times New Roman"/>
                          <a:ea typeface="Times New Roman"/>
                          <a:cs typeface="SKR HEAD1"/>
                        </a:rPr>
                        <a:t>: بيئات واستراتيجيات التعلم الإلكتروني في التدريس</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a:effectLst/>
                          <a:latin typeface="Times New Roman"/>
                          <a:ea typeface="Times New Roman"/>
                          <a:cs typeface="SKR HEAD1"/>
                        </a:rPr>
                        <a:t>148-168</a:t>
                      </a:r>
                      <a:endParaRPr lang="en-US" sz="900" b="1">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4">
                <a:tc>
                  <a:txBody>
                    <a:bodyPr/>
                    <a:lstStyle/>
                    <a:p>
                      <a:pPr algn="ctr" rtl="1" hangingPunct="0">
                        <a:lnSpc>
                          <a:spcPct val="115000"/>
                        </a:lnSpc>
                        <a:spcAft>
                          <a:spcPts val="0"/>
                        </a:spcAft>
                      </a:pPr>
                      <a:r>
                        <a:rPr lang="ar-EG" sz="1200" b="1">
                          <a:effectLst/>
                          <a:latin typeface="Times New Roman"/>
                          <a:ea typeface="Times New Roman"/>
                          <a:cs typeface="Monotype Koufi"/>
                        </a:rPr>
                        <a:t>المراجع </a:t>
                      </a:r>
                      <a:endParaRPr lang="en-US" sz="900" b="1">
                        <a:effectLst/>
                        <a:latin typeface="Times New Roman"/>
                        <a:ea typeface="Times New Roman"/>
                        <a:cs typeface="Traditional Arabic"/>
                      </a:endParaRPr>
                    </a:p>
                  </a:txBody>
                  <a:tcPr marL="47227" marR="47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hangingPunct="0">
                        <a:lnSpc>
                          <a:spcPct val="115000"/>
                        </a:lnSpc>
                        <a:spcAft>
                          <a:spcPts val="0"/>
                        </a:spcAft>
                      </a:pPr>
                      <a:r>
                        <a:rPr lang="ar-EG" sz="1200" b="0" dirty="0">
                          <a:effectLst/>
                          <a:latin typeface="Times New Roman"/>
                          <a:ea typeface="Times New Roman"/>
                          <a:cs typeface="SKR HEAD1"/>
                        </a:rPr>
                        <a:t>169-170</a:t>
                      </a:r>
                      <a:endParaRPr lang="en-US" sz="900" b="1" dirty="0">
                        <a:effectLst/>
                        <a:latin typeface="Times New Roman"/>
                        <a:ea typeface="Times New Roman"/>
                        <a:cs typeface="Traditional Arabic"/>
                      </a:endParaRPr>
                    </a:p>
                  </a:txBody>
                  <a:tcPr marL="47227" marR="4722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576263" algn="l"/>
              </a:tabLst>
            </a:pPr>
            <a:r>
              <a:rPr kumimoji="0" lang="ar-EG" sz="1800" b="1" i="0" u="none" strike="noStrike" cap="none" normalizeH="0" baseline="0" smtClean="0">
                <a:ln>
                  <a:noFill/>
                </a:ln>
                <a:solidFill>
                  <a:schemeClr val="tx1"/>
                </a:solidFill>
                <a:effectLst/>
                <a:latin typeface="Arial" pitchFamily="34" charset="0"/>
                <a:ea typeface="Times New Roman" pitchFamily="18" charset="0"/>
                <a:cs typeface="PT Bold Heading" pitchFamily="2" charset="-78"/>
              </a:rPr>
              <a:t>فهرس الكتاب </a:t>
            </a:r>
            <a:endParaRPr kumimoji="0" lang="en-US" sz="11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6263"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2354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normAutofit/>
          </a:bodyPr>
          <a:lstStyle/>
          <a:p>
            <a:pPr hangingPunct="0"/>
            <a:r>
              <a:rPr lang="ar-EG" sz="2800" b="1" dirty="0" smtClean="0">
                <a:effectLst/>
                <a:latin typeface="Times New Roman"/>
                <a:ea typeface="Times New Roman"/>
                <a:cs typeface="Monotype Koufi"/>
              </a:rPr>
              <a:t>الفصل الأول</a:t>
            </a:r>
            <a:r>
              <a:rPr lang="en-US" sz="1600" b="1" dirty="0" smtClean="0">
                <a:effectLst/>
                <a:latin typeface="Times New Roman"/>
                <a:ea typeface="Times New Roman"/>
              </a:rPr>
              <a:t/>
            </a:r>
            <a:br>
              <a:rPr lang="en-US" sz="1600" b="1" dirty="0" smtClean="0">
                <a:effectLst/>
                <a:latin typeface="Times New Roman"/>
                <a:ea typeface="Times New Roman"/>
              </a:rPr>
            </a:br>
            <a:r>
              <a:rPr lang="ar-EG" sz="3200" b="1" dirty="0" smtClean="0">
                <a:effectLst/>
                <a:latin typeface="Times New Roman"/>
                <a:ea typeface="Times New Roman"/>
                <a:cs typeface="SKR HEAD1"/>
              </a:rPr>
              <a:t>التطورات التاريخية لتكنولوجيا </a:t>
            </a:r>
            <a:r>
              <a:rPr lang="en-US" sz="1600" b="1" dirty="0" smtClean="0">
                <a:effectLst/>
                <a:latin typeface="Times New Roman"/>
                <a:ea typeface="Times New Roman"/>
              </a:rPr>
              <a:t/>
            </a:r>
            <a:br>
              <a:rPr lang="en-US" sz="1600" b="1" dirty="0" smtClean="0">
                <a:effectLst/>
                <a:latin typeface="Times New Roman"/>
                <a:ea typeface="Times New Roman"/>
              </a:rPr>
            </a:br>
            <a:r>
              <a:rPr lang="ar-EG" sz="3200" b="1" dirty="0" smtClean="0">
                <a:effectLst/>
                <a:latin typeface="Times New Roman"/>
                <a:ea typeface="Times New Roman"/>
                <a:cs typeface="SKR HEAD1"/>
              </a:rPr>
              <a:t>التدريس</a:t>
            </a:r>
            <a:endParaRPr lang="ar-EG" sz="3200" dirty="0"/>
          </a:p>
        </p:txBody>
      </p:sp>
      <p:sp>
        <p:nvSpPr>
          <p:cNvPr id="3" name="عنصر نائب للمحتوى 2"/>
          <p:cNvSpPr>
            <a:spLocks noGrp="1"/>
          </p:cNvSpPr>
          <p:nvPr>
            <p:ph idx="1"/>
          </p:nvPr>
        </p:nvSpPr>
        <p:spPr/>
        <p:txBody>
          <a:bodyPr/>
          <a:lstStyle/>
          <a:p>
            <a:endParaRPr lang="ar-EG" dirty="0"/>
          </a:p>
        </p:txBody>
      </p:sp>
    </p:spTree>
    <p:extLst>
      <p:ext uri="{BB962C8B-B14F-4D97-AF65-F5344CB8AC3E}">
        <p14:creationId xmlns:p14="http://schemas.microsoft.com/office/powerpoint/2010/main" val="2211833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hangingPunct="0"/>
            <a:r>
              <a:rPr lang="ar-EG" sz="3600" b="1" dirty="0" smtClean="0">
                <a:effectLst/>
                <a:latin typeface="Times New Roman"/>
                <a:ea typeface="Times New Roman"/>
                <a:cs typeface="Monotype Koufi"/>
              </a:rPr>
              <a:t> </a:t>
            </a:r>
            <a:r>
              <a:rPr lang="en-US" sz="2800" b="1" dirty="0" smtClean="0">
                <a:effectLst/>
                <a:latin typeface="Times New Roman"/>
                <a:ea typeface="Times New Roman"/>
              </a:rPr>
              <a:t/>
            </a:r>
            <a:br>
              <a:rPr lang="en-US" sz="2800" b="1" dirty="0" smtClean="0">
                <a:effectLst/>
                <a:latin typeface="Times New Roman"/>
                <a:ea typeface="Times New Roman"/>
              </a:rPr>
            </a:br>
            <a:r>
              <a:rPr lang="ar-EG" sz="2800" b="1" dirty="0" smtClean="0">
                <a:effectLst/>
                <a:latin typeface="Times New Roman"/>
                <a:ea typeface="Times New Roman"/>
              </a:rPr>
              <a:t/>
            </a:r>
            <a:br>
              <a:rPr lang="ar-EG" sz="2800" b="1" dirty="0" smtClean="0">
                <a:effectLst/>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800" b="1" dirty="0">
                <a:latin typeface="Times New Roman"/>
                <a:ea typeface="Times New Roman"/>
              </a:rPr>
              <a:t/>
            </a:r>
            <a:br>
              <a:rPr lang="ar-EG" sz="2800" b="1" dirty="0">
                <a:latin typeface="Times New Roman"/>
                <a:ea typeface="Times New Roman"/>
              </a:rPr>
            </a:br>
            <a:r>
              <a:rPr lang="ar-EG" sz="2800" b="1" dirty="0" smtClean="0">
                <a:latin typeface="Times New Roman"/>
                <a:ea typeface="Times New Roman"/>
              </a:rPr>
              <a:t/>
            </a:r>
            <a:br>
              <a:rPr lang="ar-EG" sz="2800" b="1" dirty="0" smtClean="0">
                <a:latin typeface="Times New Roman"/>
                <a:ea typeface="Times New Roman"/>
              </a:rPr>
            </a:br>
            <a:r>
              <a:rPr lang="ar-EG" sz="2700" b="1" dirty="0" smtClean="0">
                <a:effectLst/>
                <a:latin typeface="Times New Roman"/>
                <a:ea typeface="Times New Roman"/>
                <a:cs typeface="Monotype Koufi"/>
              </a:rPr>
              <a:t>الفصل الأول</a:t>
            </a:r>
            <a:r>
              <a:rPr lang="en-US" sz="2200" b="1" dirty="0" smtClean="0">
                <a:effectLst/>
                <a:latin typeface="Times New Roman"/>
                <a:ea typeface="Times New Roman"/>
              </a:rPr>
              <a:t/>
            </a:r>
            <a:br>
              <a:rPr lang="en-US" sz="2200" b="1" dirty="0" smtClean="0">
                <a:effectLst/>
                <a:latin typeface="Times New Roman"/>
                <a:ea typeface="Times New Roman"/>
              </a:rPr>
            </a:br>
            <a:r>
              <a:rPr lang="ar-EG" sz="3100" b="1" dirty="0" smtClean="0">
                <a:effectLst/>
                <a:latin typeface="Times New Roman"/>
                <a:ea typeface="Times New Roman"/>
                <a:cs typeface="SKR HEAD1"/>
              </a:rPr>
              <a:t>التطورات التاريخية لتكنولوجيا التدريس</a:t>
            </a:r>
            <a:r>
              <a:rPr lang="en-US" sz="2200" b="1" dirty="0" smtClean="0">
                <a:effectLst/>
                <a:latin typeface="Times New Roman"/>
                <a:ea typeface="Times New Roman"/>
              </a:rPr>
              <a:t/>
            </a:r>
            <a:br>
              <a:rPr lang="en-US" sz="2200" b="1" dirty="0" smtClean="0">
                <a:effectLst/>
                <a:latin typeface="Times New Roman"/>
                <a:ea typeface="Times New Roman"/>
              </a:rPr>
            </a:br>
            <a:r>
              <a:rPr lang="en-US" sz="2200" b="1" dirty="0" smtClean="0">
                <a:effectLst/>
                <a:latin typeface="Times New Roman"/>
                <a:ea typeface="Times New Roman"/>
              </a:rPr>
              <a:t/>
            </a:r>
            <a:br>
              <a:rPr lang="en-US" sz="2200" b="1" dirty="0" smtClean="0">
                <a:effectLst/>
                <a:latin typeface="Times New Roman"/>
                <a:ea typeface="Times New Roman"/>
              </a:rPr>
            </a:br>
            <a:r>
              <a:rPr lang="ar-EG" sz="2200" b="1" dirty="0" smtClean="0">
                <a:effectLst/>
                <a:latin typeface="Times New Roman"/>
                <a:ea typeface="Times New Roman"/>
              </a:rPr>
              <a:t/>
            </a:r>
            <a:br>
              <a:rPr lang="ar-EG" sz="2200" b="1" dirty="0" smtClean="0">
                <a:effectLst/>
                <a:latin typeface="Times New Roman"/>
                <a:ea typeface="Times New Roman"/>
              </a:rPr>
            </a:br>
            <a:r>
              <a:rPr lang="ar-EG" sz="2200" b="1" dirty="0">
                <a:latin typeface="Times New Roman"/>
                <a:ea typeface="Times New Roman"/>
              </a:rPr>
              <a:t/>
            </a:r>
            <a:br>
              <a:rPr lang="ar-EG" sz="2200" b="1" dirty="0">
                <a:latin typeface="Times New Roman"/>
                <a:ea typeface="Times New Roman"/>
              </a:rPr>
            </a:br>
            <a:r>
              <a:rPr lang="ar-EG" sz="2200" b="1" dirty="0" smtClean="0">
                <a:latin typeface="Times New Roman"/>
                <a:ea typeface="Times New Roman"/>
              </a:rPr>
              <a:t/>
            </a:r>
            <a:br>
              <a:rPr lang="ar-EG" sz="2200" b="1" dirty="0" smtClean="0">
                <a:latin typeface="Times New Roman"/>
                <a:ea typeface="Times New Roman"/>
              </a:rPr>
            </a:br>
            <a:r>
              <a:rPr lang="ar-EG" sz="2200" b="1" dirty="0">
                <a:latin typeface="Times New Roman"/>
                <a:ea typeface="Times New Roman"/>
              </a:rPr>
              <a:t/>
            </a:r>
            <a:br>
              <a:rPr lang="ar-EG" sz="2200" b="1" dirty="0">
                <a:latin typeface="Times New Roman"/>
                <a:ea typeface="Times New Roman"/>
              </a:rPr>
            </a:br>
            <a:r>
              <a:rPr lang="ar-EG" sz="2200" b="1" dirty="0" smtClean="0">
                <a:effectLst/>
                <a:latin typeface="Times New Roman"/>
                <a:ea typeface="Times New Roman"/>
                <a:cs typeface="Arial"/>
              </a:rPr>
              <a:t>منذ أن بدأ الإنسان يخطو أولى خطواته على سطح الأرض وهو يحاول أن يتعلم كيف يعيش وكيف يتكيف مع بيئته وينقل خبرته إلى غيره ويعلمها له، وفى كل حالة احتاج الإنسان إلى من يعلمه ومن يساعده </a:t>
            </a:r>
            <a:r>
              <a:rPr lang="ar-EG" sz="2200" b="1" dirty="0" err="1" smtClean="0">
                <a:effectLst/>
                <a:latin typeface="Times New Roman"/>
                <a:ea typeface="Times New Roman"/>
                <a:cs typeface="Arial"/>
              </a:rPr>
              <a:t>فى</a:t>
            </a:r>
            <a:r>
              <a:rPr lang="ar-EG" sz="2200" b="1" dirty="0" smtClean="0">
                <a:effectLst/>
                <a:latin typeface="Times New Roman"/>
                <a:ea typeface="Times New Roman"/>
                <a:cs typeface="Arial"/>
              </a:rPr>
              <a:t> المعرفة وإلى أدوات ومواد تساعد </a:t>
            </a:r>
            <a:r>
              <a:rPr lang="ar-EG" sz="2200" b="1" dirty="0" err="1" smtClean="0">
                <a:effectLst/>
                <a:latin typeface="Times New Roman"/>
                <a:ea typeface="Times New Roman"/>
                <a:cs typeface="Arial"/>
              </a:rPr>
              <a:t>فى</a:t>
            </a:r>
            <a:r>
              <a:rPr lang="ar-EG" sz="2200" b="1" dirty="0" smtClean="0">
                <a:effectLst/>
                <a:latin typeface="Times New Roman"/>
                <a:ea typeface="Times New Roman"/>
                <a:cs typeface="Arial"/>
              </a:rPr>
              <a:t> ذلك أو ما يسمى بالوسائط التعليمية.</a:t>
            </a:r>
            <a:r>
              <a:rPr lang="en-US" sz="2200" b="1" dirty="0" smtClean="0">
                <a:effectLst/>
                <a:latin typeface="Times New Roman"/>
                <a:ea typeface="Times New Roman"/>
              </a:rPr>
              <a:t/>
            </a:r>
            <a:br>
              <a:rPr lang="en-US" sz="2200" b="1" dirty="0" smtClean="0">
                <a:effectLst/>
                <a:latin typeface="Times New Roman"/>
                <a:ea typeface="Times New Roman"/>
              </a:rPr>
            </a:br>
            <a:r>
              <a:rPr lang="ar-EG" sz="2200" b="1" dirty="0" smtClean="0">
                <a:effectLst/>
                <a:ea typeface="Times New Roman"/>
                <a:cs typeface="Arial"/>
              </a:rPr>
              <a:t>وقد كانت قصة قابيل وهابيل أبناء سيدنا آدم </a:t>
            </a:r>
            <a:r>
              <a:rPr lang="ar-EG" sz="2200" b="1" dirty="0" smtClean="0">
                <a:effectLst/>
                <a:latin typeface="Arial"/>
                <a:ea typeface="Times New Roman"/>
                <a:cs typeface="Arial"/>
                <a:sym typeface="AGA Arabesque"/>
              </a:rPr>
              <a:t></a:t>
            </a:r>
            <a:r>
              <a:rPr lang="ar-EG" sz="2200" b="1" dirty="0" smtClean="0">
                <a:effectLst/>
                <a:ea typeface="Times New Roman"/>
                <a:cs typeface="Arial"/>
              </a:rPr>
              <a:t> أول الأمثلة الحقيقية على كيفية التعلم والتعليم واستخدام النموذج الحى للتدريب والتعليم. قال تعالى </a:t>
            </a:r>
            <a:r>
              <a:rPr lang="ar-EG" sz="2200" b="1" dirty="0" err="1" smtClean="0">
                <a:effectLst/>
                <a:ea typeface="Times New Roman"/>
                <a:cs typeface="Arial"/>
              </a:rPr>
              <a:t>فى</a:t>
            </a:r>
            <a:r>
              <a:rPr lang="ar-EG" sz="2200" b="1" dirty="0" smtClean="0">
                <a:effectLst/>
                <a:ea typeface="Times New Roman"/>
                <a:cs typeface="Arial"/>
              </a:rPr>
              <a:t> سورة المائدة </a:t>
            </a:r>
            <a:r>
              <a:rPr lang="ar-EG" sz="2200" b="1" dirty="0" smtClean="0">
                <a:effectLst/>
                <a:latin typeface="Arial"/>
                <a:ea typeface="Times New Roman"/>
                <a:cs typeface="Arial"/>
                <a:sym typeface="AGA Arabesque"/>
              </a:rPr>
              <a:t></a:t>
            </a:r>
            <a:r>
              <a:rPr lang="ar-EG" sz="2200" b="1" dirty="0" smtClean="0">
                <a:effectLst/>
                <a:ea typeface="Times New Roman"/>
                <a:cs typeface="Arial"/>
              </a:rPr>
              <a:t>واتْلُ عَلَيْهِمْ نَبَأَ ابْنَيْ آدَمَ بِالْحَقِّ إذْ قَرَّبَا قُرْبَاناً فَتُقُبِّلَ مِنْ أَحَدِهِمَا ولَمْ يُتَقَبَّلْ مِنَ الآخَرِ قَالَ لأَقْتُلَنَّكَ</a:t>
            </a:r>
            <a:r>
              <a:rPr lang="ar-EG" sz="2200" b="1" dirty="0" smtClean="0">
                <a:effectLst/>
                <a:latin typeface="Arial"/>
                <a:ea typeface="Times New Roman"/>
                <a:cs typeface="Arial"/>
                <a:sym typeface="AGA Arabesque"/>
              </a:rPr>
              <a:t></a:t>
            </a:r>
            <a:r>
              <a:rPr lang="ar-EG" sz="2200" b="1" dirty="0" smtClean="0">
                <a:effectLst/>
                <a:ea typeface="Times New Roman"/>
                <a:cs typeface="Arial"/>
              </a:rPr>
              <a:t>، وتمضى الآيات الكريمة إلى قوله تعالى: </a:t>
            </a:r>
            <a:r>
              <a:rPr lang="ar-EG" sz="2200" b="1" dirty="0" smtClean="0">
                <a:effectLst/>
                <a:latin typeface="Arial"/>
                <a:ea typeface="Times New Roman"/>
                <a:cs typeface="Arial"/>
                <a:sym typeface="AGA Arabesque"/>
              </a:rPr>
              <a:t></a:t>
            </a:r>
            <a:r>
              <a:rPr lang="ar-EG" sz="2200" b="1" dirty="0" smtClean="0">
                <a:effectLst/>
                <a:ea typeface="Times New Roman"/>
                <a:cs typeface="Arial"/>
              </a:rPr>
              <a:t>فَطَوَّعَتْ لَهُ نَفْسُهُ قَتْلَ أَخِيهِ فَقَتَلَهُ فَأَصْبَحَ مِنَ الخَاسِرِينَ</a:t>
            </a:r>
            <a:r>
              <a:rPr lang="ar-EG" sz="2200" b="1" dirty="0" smtClean="0">
                <a:effectLst/>
                <a:latin typeface="Arial"/>
                <a:ea typeface="Times New Roman"/>
                <a:cs typeface="Arial"/>
                <a:sym typeface="AGA Arabesque"/>
              </a:rPr>
              <a:t></a:t>
            </a:r>
            <a:r>
              <a:rPr lang="ar-EG" sz="2200" b="1" dirty="0" smtClean="0">
                <a:effectLst/>
                <a:ea typeface="Times New Roman"/>
                <a:cs typeface="Arial"/>
              </a:rPr>
              <a:t>، وهنا ماذا يفعل قابيل بجيشه أخوه هابيل ووقف محتاراً ونادماً وشعر بالذنب الكبير. وهنا يتدخل رب العالمين ليعلم الإنسان بالمثل والنموذج والتجربة الحقيقية. فبعث الله غرابين يقتلان حتى قتل أحدهما الآخر فحفر الغراب القاتل حرفة </a:t>
            </a:r>
            <a:r>
              <a:rPr lang="ar-EG" sz="2200" b="1" dirty="0" err="1" smtClean="0">
                <a:effectLst/>
                <a:ea typeface="Times New Roman"/>
                <a:cs typeface="Arial"/>
              </a:rPr>
              <a:t>فى</a:t>
            </a:r>
            <a:r>
              <a:rPr lang="ar-EG" sz="2200" b="1" dirty="0" smtClean="0">
                <a:effectLst/>
                <a:ea typeface="Times New Roman"/>
                <a:cs typeface="Arial"/>
              </a:rPr>
              <a:t> الأرض ليدفن فيها الغراب المقتول. يقول الحق تبارك وتعالى: </a:t>
            </a:r>
            <a:r>
              <a:rPr lang="ar-EG" sz="2200" b="1" dirty="0" smtClean="0">
                <a:effectLst/>
                <a:latin typeface="Arial"/>
                <a:ea typeface="Times New Roman"/>
                <a:cs typeface="Arial"/>
                <a:sym typeface="AGA Arabesque"/>
              </a:rPr>
              <a:t></a:t>
            </a:r>
            <a:r>
              <a:rPr lang="ar-EG" sz="2200" b="1" dirty="0" smtClean="0">
                <a:effectLst/>
                <a:ea typeface="Times New Roman"/>
                <a:cs typeface="Arial"/>
              </a:rPr>
              <a:t>فَبَعَثَ اللَّهُ غُرَاباً يَبْحَثُ فِي الأَرْضِ لِيُرِيَهُ كَيْفَ يُوَارِي سَوْءَةَ أَخِيهِ</a:t>
            </a:r>
            <a:r>
              <a:rPr lang="ar-EG" sz="2200" b="1" dirty="0" smtClean="0">
                <a:effectLst/>
                <a:latin typeface="Arial"/>
                <a:ea typeface="Times New Roman"/>
                <a:cs typeface="Arial"/>
                <a:sym typeface="AGA Arabesque"/>
              </a:rPr>
              <a:t></a:t>
            </a:r>
            <a:r>
              <a:rPr lang="ar-EG" sz="2200" b="1" dirty="0" smtClean="0">
                <a:effectLst/>
                <a:ea typeface="Times New Roman"/>
                <a:cs typeface="Arial"/>
              </a:rPr>
              <a:t>، المائدة (30)، ولذلك قام قابيل بنفس العمل الذى مثله الغرابين أمامه. </a:t>
            </a:r>
            <a:endParaRPr lang="ar-EG" sz="2200" dirty="0"/>
          </a:p>
        </p:txBody>
      </p:sp>
      <p:sp>
        <p:nvSpPr>
          <p:cNvPr id="3" name="عنصر نائب للمحتوى 2"/>
          <p:cNvSpPr>
            <a:spLocks noGrp="1"/>
          </p:cNvSpPr>
          <p:nvPr>
            <p:ph idx="1"/>
          </p:nvPr>
        </p:nvSpPr>
        <p:spPr/>
        <p:txBody>
          <a:bodyPr/>
          <a:lstStyle/>
          <a:p>
            <a:endParaRPr lang="ar-EG" dirty="0"/>
          </a:p>
        </p:txBody>
      </p:sp>
    </p:spTree>
    <p:extLst>
      <p:ext uri="{BB962C8B-B14F-4D97-AF65-F5344CB8AC3E}">
        <p14:creationId xmlns:p14="http://schemas.microsoft.com/office/powerpoint/2010/main" val="171165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hangingPunct="0">
              <a:lnSpc>
                <a:spcPct val="115000"/>
              </a:lnSpc>
              <a:spcBef>
                <a:spcPts val="600"/>
              </a:spcBef>
            </a:pPr>
            <a:r>
              <a:rPr lang="ar-EG" sz="2800" b="1" dirty="0" smtClean="0">
                <a:effectLst/>
                <a:latin typeface="Times New Roman"/>
                <a:ea typeface="Times New Roman"/>
                <a:cs typeface="Arial"/>
              </a:rPr>
              <a:t/>
            </a:r>
            <a:br>
              <a:rPr lang="ar-EG" sz="2800" b="1" dirty="0" smtClean="0">
                <a:effectLst/>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effectLst/>
                <a:latin typeface="Times New Roman"/>
                <a:ea typeface="Times New Roman"/>
                <a:cs typeface="Arial"/>
              </a:rPr>
              <a:t>وتلى ذلك ظهور الديانات السماوية وكانت أول الديانات المعروفة </a:t>
            </a:r>
            <a:r>
              <a:rPr lang="ar-EG" sz="2800" b="1" dirty="0" err="1" smtClean="0">
                <a:effectLst/>
                <a:latin typeface="Times New Roman"/>
                <a:ea typeface="Times New Roman"/>
                <a:cs typeface="Arial"/>
              </a:rPr>
              <a:t>هى</a:t>
            </a:r>
            <a:r>
              <a:rPr lang="ar-EG" sz="2800" b="1" dirty="0" smtClean="0">
                <a:effectLst/>
                <a:latin typeface="Times New Roman"/>
                <a:ea typeface="Times New Roman"/>
                <a:cs typeface="Arial"/>
              </a:rPr>
              <a:t> اليهودية على </a:t>
            </a:r>
            <a:r>
              <a:rPr lang="ar-EG" sz="2800" b="1" dirty="0" err="1" smtClean="0">
                <a:effectLst/>
                <a:latin typeface="Times New Roman"/>
                <a:ea typeface="Times New Roman"/>
                <a:cs typeface="Arial"/>
              </a:rPr>
              <a:t>يدسيدنا</a:t>
            </a:r>
            <a:r>
              <a:rPr lang="ar-EG" sz="2800" b="1" dirty="0" smtClean="0">
                <a:effectLst/>
                <a:latin typeface="Times New Roman"/>
                <a:ea typeface="Times New Roman"/>
                <a:cs typeface="Arial"/>
              </a:rPr>
              <a:t> موسى </a:t>
            </a:r>
            <a:r>
              <a:rPr lang="ar-EG" sz="2800" b="1" dirty="0" smtClean="0">
                <a:effectLst/>
                <a:latin typeface="Arial"/>
                <a:ea typeface="Times New Roman"/>
                <a:cs typeface="Arial"/>
                <a:sym typeface="AGA Arabesque"/>
              </a:rPr>
              <a:t></a:t>
            </a:r>
            <a:r>
              <a:rPr lang="ar-EG" sz="2800" b="1" dirty="0" smtClean="0">
                <a:effectLst/>
                <a:latin typeface="Times New Roman"/>
                <a:ea typeface="Times New Roman"/>
                <a:cs typeface="Arial"/>
              </a:rPr>
              <a:t>. وقصة موسى مع العصا ومع فرعون ويوم الزينة وحشر الناس ضحى ليروا من هو الساحر ومن هو الكذاب ومن هو الصادق وهو تمثيل </a:t>
            </a:r>
            <a:r>
              <a:rPr lang="ar-EG" sz="2800" b="1" dirty="0" err="1" smtClean="0">
                <a:effectLst/>
                <a:latin typeface="Times New Roman"/>
                <a:ea typeface="Times New Roman"/>
                <a:cs typeface="Arial"/>
              </a:rPr>
              <a:t>حقيقى</a:t>
            </a:r>
            <a:r>
              <a:rPr lang="ar-EG" sz="2800" b="1" dirty="0" smtClean="0">
                <a:effectLst/>
                <a:latin typeface="Times New Roman"/>
                <a:ea typeface="Times New Roman"/>
                <a:cs typeface="Arial"/>
              </a:rPr>
              <a:t> لاستخدام تكنولوجيا التدريس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إقناع الناس ليس بالقول </a:t>
            </a:r>
            <a:r>
              <a:rPr lang="ar-EG" sz="2800" b="1" dirty="0" err="1" smtClean="0">
                <a:effectLst/>
                <a:latin typeface="Times New Roman"/>
                <a:ea typeface="Times New Roman"/>
                <a:cs typeface="Arial"/>
              </a:rPr>
              <a:t>اللفظى</a:t>
            </a:r>
            <a:r>
              <a:rPr lang="ar-EG" sz="2800" b="1" dirty="0" smtClean="0">
                <a:effectLst/>
                <a:latin typeface="Times New Roman"/>
                <a:ea typeface="Times New Roman"/>
                <a:cs typeface="Arial"/>
              </a:rPr>
              <a:t> ولكن بالتجربة العملية واستخدام الوسائل التعليمية، كذلك قول الحق تبارك وتعالى: </a:t>
            </a:r>
            <a:r>
              <a:rPr lang="ar-EG" sz="2800" b="1" dirty="0" smtClean="0">
                <a:effectLst/>
                <a:latin typeface="Arial"/>
                <a:ea typeface="Times New Roman"/>
                <a:cs typeface="Arial"/>
                <a:sym typeface="AGA Arabesque"/>
              </a:rPr>
              <a:t></a:t>
            </a:r>
            <a:r>
              <a:rPr lang="ar-EG" sz="2800" b="1" dirty="0" smtClean="0">
                <a:effectLst/>
                <a:latin typeface="Times New Roman"/>
                <a:ea typeface="Times New Roman"/>
                <a:cs typeface="Arial"/>
              </a:rPr>
              <a:t>وكَتَبْنَا لَهُ فِي الأَلْوَاحِ مِن كُلِّ شَيْءٍ</a:t>
            </a:r>
            <a:r>
              <a:rPr lang="ar-EG" sz="2800" b="1" dirty="0" smtClean="0">
                <a:effectLst/>
                <a:latin typeface="Arial"/>
                <a:ea typeface="Times New Roman"/>
                <a:cs typeface="Arial"/>
                <a:sym typeface="AGA Arabesque"/>
              </a:rPr>
              <a:t></a:t>
            </a:r>
            <a:r>
              <a:rPr lang="ar-EG" sz="2800" b="1" dirty="0" smtClean="0">
                <a:effectLst/>
                <a:latin typeface="Times New Roman"/>
                <a:ea typeface="Times New Roman"/>
                <a:cs typeface="Arial"/>
              </a:rPr>
              <a:t> (الأعراف: 145) فالألواح والكتابة عليها </a:t>
            </a:r>
            <a:r>
              <a:rPr lang="ar-EG" sz="2800" b="1" dirty="0" err="1" smtClean="0">
                <a:effectLst/>
                <a:latin typeface="Times New Roman"/>
                <a:ea typeface="Times New Roman"/>
                <a:cs typeface="Arial"/>
              </a:rPr>
              <a:t>هى</a:t>
            </a:r>
            <a:r>
              <a:rPr lang="ar-EG" sz="2800" b="1" dirty="0" smtClean="0">
                <a:effectLst/>
                <a:latin typeface="Times New Roman"/>
                <a:ea typeface="Times New Roman"/>
                <a:cs typeface="Arial"/>
              </a:rPr>
              <a:t> وسائط تعليمية للشر ولنقل الفكرة النظرية إلى وسائط مساعدة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التعليم والتعلم والحظ والنشر والتداول.</a:t>
            </a:r>
            <a:r>
              <a:rPr lang="en-US" sz="2800" b="1" dirty="0" smtClean="0">
                <a:effectLst/>
                <a:latin typeface="Times New Roman"/>
                <a:ea typeface="Times New Roman"/>
              </a:rPr>
              <a:t/>
            </a:r>
            <a:br>
              <a:rPr lang="en-US" sz="2800" b="1" dirty="0" smtClean="0">
                <a:effectLst/>
                <a:latin typeface="Times New Roman"/>
                <a:ea typeface="Times New Roman"/>
              </a:rPr>
            </a:br>
            <a:endParaRPr lang="ar-EG" sz="2800" dirty="0"/>
          </a:p>
        </p:txBody>
      </p:sp>
      <p:sp>
        <p:nvSpPr>
          <p:cNvPr id="3" name="عنصر نائب للمحتوى 2"/>
          <p:cNvSpPr>
            <a:spLocks noGrp="1"/>
          </p:cNvSpPr>
          <p:nvPr>
            <p:ph idx="1"/>
          </p:nvPr>
        </p:nvSpPr>
        <p:spPr/>
        <p:txBody>
          <a:bodyPr/>
          <a:lstStyle/>
          <a:p>
            <a:endParaRPr lang="ar-EG"/>
          </a:p>
        </p:txBody>
      </p:sp>
    </p:spTree>
    <p:extLst>
      <p:ext uri="{BB962C8B-B14F-4D97-AF65-F5344CB8AC3E}">
        <p14:creationId xmlns:p14="http://schemas.microsoft.com/office/powerpoint/2010/main" val="1077485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466730"/>
          </a:xfrm>
        </p:spPr>
        <p:txBody>
          <a:bodyPr>
            <a:normAutofit/>
          </a:bodyPr>
          <a:lstStyle/>
          <a:p>
            <a:pPr algn="r"/>
            <a:endParaRPr lang="ar-EG" sz="2800" dirty="0"/>
          </a:p>
        </p:txBody>
      </p:sp>
      <p:sp>
        <p:nvSpPr>
          <p:cNvPr id="3" name="عنصر نائب للمحتوى 2"/>
          <p:cNvSpPr>
            <a:spLocks noGrp="1"/>
          </p:cNvSpPr>
          <p:nvPr>
            <p:ph idx="1"/>
          </p:nvPr>
        </p:nvSpPr>
        <p:spPr/>
        <p:txBody>
          <a:bodyPr>
            <a:normAutofit fontScale="92500" lnSpcReduction="10000"/>
          </a:bodyPr>
          <a:lstStyle/>
          <a:p>
            <a:pPr algn="justLow" hangingPunct="0">
              <a:lnSpc>
                <a:spcPct val="115000"/>
              </a:lnSpc>
              <a:spcBef>
                <a:spcPts val="600"/>
              </a:spcBef>
            </a:pPr>
            <a:r>
              <a:rPr lang="ar-EG" b="1" dirty="0">
                <a:latin typeface="Times New Roman"/>
                <a:ea typeface="Times New Roman"/>
              </a:rPr>
              <a:t>وجاءت المسيحية على يد سيدنا عيسى </a:t>
            </a:r>
            <a:r>
              <a:rPr lang="ar-EG" b="1" dirty="0">
                <a:latin typeface="Arial"/>
                <a:ea typeface="Times New Roman"/>
                <a:sym typeface="AGA Arabesque"/>
              </a:rPr>
              <a:t></a:t>
            </a:r>
            <a:r>
              <a:rPr lang="ar-EG" b="1" dirty="0">
                <a:latin typeface="Times New Roman"/>
                <a:ea typeface="Times New Roman"/>
              </a:rPr>
              <a:t> وطلب الحواريون منه أن ينزل عليهم مائدة من السماء ليروا كيف يكون صادقاً فيما يبلغ عن ربه يقول الحق تبارك وتعالى: </a:t>
            </a:r>
            <a:r>
              <a:rPr lang="ar-EG" b="1" dirty="0">
                <a:latin typeface="Arial"/>
                <a:ea typeface="Times New Roman"/>
                <a:sym typeface="AGA Arabesque"/>
              </a:rPr>
              <a:t></a:t>
            </a:r>
            <a:r>
              <a:rPr lang="ar-EG" b="1" dirty="0">
                <a:latin typeface="Times New Roman"/>
                <a:ea typeface="Times New Roman"/>
              </a:rPr>
              <a:t>إذْ قَالَ الحَوَارِيُّونَ يَا عِيسَى ابْنَ مَرْيَمَ هَلْ يَسْتَطِيعُ رَبُّكَ أَن يُنَزِّلَ عَلَيْنَا مَائِدَةً مِّنَ السَّمَاءِ قَالَ اتَّقُوا اللَّهَ إن كُنتُم مُّؤْمِنِينَ (112) قَالُوا نُرِيدُ أَن نَّأْكُلَ مِنْهَا وتَطْمَئِنَّ قُلُوبُنَا ونَعْلَمَ أَن قَدْ صَدَقْتَنَا ونَكُونَ عَلَيْهَا مِنَ الشَّاهِدِينَ (113) قَالَ عِيسَى ابْنُ مَرْيَمَ اللَّهُمَّ</a:t>
            </a:r>
            <a:r>
              <a:rPr lang="ar-EG" sz="2800" b="1" i="1" dirty="0">
                <a:latin typeface="Times New Roman"/>
                <a:ea typeface="Times New Roman"/>
              </a:rPr>
              <a:t> </a:t>
            </a:r>
            <a:r>
              <a:rPr lang="ar-EG" b="1" dirty="0">
                <a:latin typeface="Times New Roman"/>
                <a:ea typeface="Times New Roman"/>
              </a:rPr>
              <a:t>رَبَّنَا أَنزِلْ عَلَيْنَا مَائِدَةً مِّنَ السَّمَاءِ تَكُونُ لَنَا عِيداً لأَوَّلِنَا وآخِرِنَا وآيَةً مِّنكَ</a:t>
            </a:r>
            <a:r>
              <a:rPr lang="ar-EG" b="1" dirty="0">
                <a:latin typeface="Arial"/>
                <a:ea typeface="Times New Roman"/>
                <a:sym typeface="AGA Arabesque"/>
              </a:rPr>
              <a:t></a:t>
            </a:r>
            <a:r>
              <a:rPr lang="ar-EG" b="1" dirty="0">
                <a:latin typeface="Times New Roman"/>
                <a:ea typeface="Times New Roman"/>
              </a:rPr>
              <a:t> (المائدة: 112-114).</a:t>
            </a:r>
            <a:endParaRPr lang="en-US" b="1" dirty="0" smtClean="0">
              <a:effectLst/>
              <a:latin typeface="Times New Roman"/>
              <a:ea typeface="Times New Roman"/>
            </a:endParaRPr>
          </a:p>
          <a:p>
            <a:endParaRPr lang="ar-EG" dirty="0"/>
          </a:p>
        </p:txBody>
      </p:sp>
    </p:spTree>
    <p:extLst>
      <p:ext uri="{BB962C8B-B14F-4D97-AF65-F5344CB8AC3E}">
        <p14:creationId xmlns:p14="http://schemas.microsoft.com/office/powerpoint/2010/main" val="696994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hangingPunct="0">
              <a:lnSpc>
                <a:spcPct val="115000"/>
              </a:lnSpc>
              <a:spcBef>
                <a:spcPts val="600"/>
              </a:spcBef>
            </a:pPr>
            <a:r>
              <a:rPr lang="ar-EG" sz="2800" b="1" dirty="0" smtClean="0">
                <a:effectLst/>
                <a:latin typeface="Times New Roman"/>
                <a:ea typeface="Times New Roman"/>
                <a:cs typeface="Arial"/>
              </a:rPr>
              <a:t/>
            </a:r>
            <a:br>
              <a:rPr lang="ar-EG" sz="2800" b="1" dirty="0" smtClean="0">
                <a:effectLst/>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latin typeface="Times New Roman"/>
                <a:ea typeface="Times New Roman"/>
                <a:cs typeface="Arial"/>
              </a:rPr>
              <a:t/>
            </a:r>
            <a:br>
              <a:rPr lang="ar-EG" sz="2800" b="1" dirty="0" smtClean="0">
                <a:latin typeface="Times New Roman"/>
                <a:ea typeface="Times New Roman"/>
                <a:cs typeface="Arial"/>
              </a:rPr>
            </a:br>
            <a:r>
              <a:rPr lang="ar-EG" sz="2800" b="1" dirty="0">
                <a:latin typeface="Times New Roman"/>
                <a:ea typeface="Times New Roman"/>
                <a:cs typeface="Arial"/>
              </a:rPr>
              <a:t/>
            </a:r>
            <a:br>
              <a:rPr lang="ar-EG" sz="2800" b="1" dirty="0">
                <a:latin typeface="Times New Roman"/>
                <a:ea typeface="Times New Roman"/>
                <a:cs typeface="Arial"/>
              </a:rPr>
            </a:br>
            <a:r>
              <a:rPr lang="ar-EG" sz="2800" b="1" dirty="0" smtClean="0">
                <a:effectLst/>
                <a:latin typeface="Times New Roman"/>
                <a:ea typeface="Times New Roman"/>
                <a:cs typeface="Arial"/>
              </a:rPr>
              <a:t>ثم جاءت الرسالة الخاتمة وهى رسالة سيدنا محمد (صل الله علية وسلم) وكان سيدنا رسول الله يعلم الناس بالنموذج والتجربة العملية والأداء المهارى المتقن فكان يقول </a:t>
            </a:r>
            <a:r>
              <a:rPr lang="ar-EG" sz="2800" b="1" dirty="0" smtClean="0">
                <a:effectLst/>
                <a:latin typeface="Arial"/>
                <a:ea typeface="Times New Roman"/>
                <a:cs typeface="Arial"/>
                <a:sym typeface="AGA Arabesque"/>
              </a:rPr>
              <a:t></a:t>
            </a:r>
            <a:r>
              <a:rPr lang="ar-EG" sz="2800" b="1" dirty="0" smtClean="0">
                <a:effectLst/>
                <a:latin typeface="Times New Roman"/>
                <a:ea typeface="Times New Roman"/>
                <a:cs typeface="Arial"/>
              </a:rPr>
              <a:t> صلوا كما </a:t>
            </a:r>
            <a:r>
              <a:rPr lang="ar-EG" sz="2800" b="1" dirty="0" err="1" smtClean="0">
                <a:effectLst/>
                <a:latin typeface="Times New Roman"/>
                <a:ea typeface="Times New Roman"/>
                <a:cs typeface="Arial"/>
              </a:rPr>
              <a:t>رأيتمونى</a:t>
            </a:r>
            <a:r>
              <a:rPr lang="ar-EG" sz="2800" b="1" dirty="0" smtClean="0">
                <a:effectLst/>
                <a:latin typeface="Times New Roman"/>
                <a:ea typeface="Times New Roman"/>
                <a:cs typeface="Arial"/>
              </a:rPr>
              <a:t> أصلى </a:t>
            </a:r>
            <a:r>
              <a:rPr lang="ar-EG" sz="2800" b="1" dirty="0" err="1" smtClean="0">
                <a:effectLst/>
                <a:latin typeface="Times New Roman"/>
                <a:ea typeface="Times New Roman"/>
                <a:cs typeface="Arial"/>
              </a:rPr>
              <a:t>أى</a:t>
            </a:r>
            <a:r>
              <a:rPr lang="ar-EG" sz="2800" b="1" dirty="0" smtClean="0">
                <a:effectLst/>
                <a:latin typeface="Times New Roman"/>
                <a:ea typeface="Times New Roman"/>
                <a:cs typeface="Arial"/>
              </a:rPr>
              <a:t> أداء المهارة بالتدريب والمران والتجربة العملية، وهذه وسائط تعليمية تدخل ضمن تكنولوجيا التدريس.</a:t>
            </a:r>
            <a:r>
              <a:rPr lang="en-US" sz="2800" b="1" dirty="0" smtClean="0">
                <a:effectLst/>
                <a:latin typeface="Times New Roman"/>
                <a:ea typeface="Times New Roman"/>
              </a:rPr>
              <a:t/>
            </a:r>
            <a:br>
              <a:rPr lang="en-US" sz="2800" b="1" dirty="0" smtClean="0">
                <a:effectLst/>
                <a:latin typeface="Times New Roman"/>
                <a:ea typeface="Times New Roman"/>
              </a:rPr>
            </a:br>
            <a:endParaRPr lang="ar-EG" sz="2800" dirty="0"/>
          </a:p>
        </p:txBody>
      </p:sp>
    </p:spTree>
    <p:extLst>
      <p:ext uri="{BB962C8B-B14F-4D97-AF65-F5344CB8AC3E}">
        <p14:creationId xmlns:p14="http://schemas.microsoft.com/office/powerpoint/2010/main" val="9467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fontScale="90000"/>
          </a:bodyPr>
          <a:lstStyle/>
          <a:p>
            <a:pPr algn="justLow" hangingPunct="0">
              <a:lnSpc>
                <a:spcPct val="115000"/>
              </a:lnSpc>
              <a:spcBef>
                <a:spcPts val="600"/>
              </a:spcBef>
            </a:pPr>
            <a:r>
              <a:rPr lang="ar-EG" sz="2800" b="1" dirty="0" smtClean="0">
                <a:effectLst/>
                <a:latin typeface="Times New Roman"/>
                <a:ea typeface="Times New Roman"/>
                <a:cs typeface="Arial"/>
              </a:rPr>
              <a:t>لاحظ كيفية استخدام الرسم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التعبير عن الفكرة الأجل، الأمل، الابتلاء أو الاختبارات، وهذا هو سلوك المعلم الأول وهكذا </a:t>
            </a:r>
            <a:r>
              <a:rPr lang="ar-EG" sz="2800" b="1" dirty="0" err="1" smtClean="0">
                <a:effectLst/>
                <a:latin typeface="Times New Roman"/>
                <a:ea typeface="Times New Roman"/>
                <a:cs typeface="Arial"/>
              </a:rPr>
              <a:t>ينبغى</a:t>
            </a:r>
            <a:r>
              <a:rPr lang="ar-EG" sz="2800" b="1" dirty="0" smtClean="0">
                <a:effectLst/>
                <a:latin typeface="Times New Roman"/>
                <a:ea typeface="Times New Roman"/>
                <a:cs typeface="Arial"/>
              </a:rPr>
              <a:t> أن يكون عليه سلوك المعلم إن صعبت الفكرة على المتعلمين رسم لهم خطوطاً أو رسوماً توضيحية لتقريب الفكرة على المتعلمين رسم لهم خططاً أو رسوماً توضيحية لتقريب الفكرة وتمثيلها. وتوالى العصور وازدهرت الحضارة الإسلامية ووصلت إلى أوج عنفوانها </a:t>
            </a:r>
            <a:r>
              <a:rPr lang="ar-EG" sz="2800" b="1" dirty="0" err="1" smtClean="0">
                <a:effectLst/>
                <a:latin typeface="Times New Roman"/>
                <a:ea typeface="Times New Roman"/>
                <a:cs typeface="Arial"/>
              </a:rPr>
              <a:t>فى</a:t>
            </a:r>
            <a:r>
              <a:rPr lang="ar-EG" sz="2800" b="1" dirty="0" smtClean="0">
                <a:effectLst/>
                <a:latin typeface="Times New Roman"/>
                <a:ea typeface="Times New Roman"/>
                <a:cs typeface="Arial"/>
              </a:rPr>
              <a:t> عهد هارون الرشيد الذى كان يكافئ المترجم بوزن كتابه ذهباً وكان الكتب تكتب على الرق وسعف النخيل أو العظم.</a:t>
            </a:r>
            <a:r>
              <a:rPr lang="en-US" sz="2800" b="1" dirty="0" smtClean="0">
                <a:effectLst/>
                <a:latin typeface="Times New Roman"/>
                <a:ea typeface="Times New Roman"/>
              </a:rPr>
              <a:t/>
            </a:r>
            <a:br>
              <a:rPr lang="en-US" sz="2800" b="1" dirty="0" smtClean="0">
                <a:effectLst/>
                <a:latin typeface="Times New Roman"/>
                <a:ea typeface="Times New Roman"/>
              </a:rPr>
            </a:br>
            <a:r>
              <a:rPr lang="ar-EG" sz="2800" b="1" dirty="0" smtClean="0">
                <a:effectLst/>
                <a:ea typeface="Times New Roman"/>
                <a:cs typeface="Arial"/>
              </a:rPr>
              <a:t>ثم ظهرت الكتابة على الورق فظهر أول كتاب مصور عام 1650م </a:t>
            </a:r>
            <a:r>
              <a:rPr lang="ar-EG" sz="2800" b="1" dirty="0" err="1" smtClean="0">
                <a:effectLst/>
                <a:ea typeface="Times New Roman"/>
                <a:cs typeface="Arial"/>
              </a:rPr>
              <a:t>فى</a:t>
            </a:r>
            <a:r>
              <a:rPr lang="ar-EG" sz="2800" b="1" dirty="0" smtClean="0">
                <a:effectLst/>
                <a:ea typeface="Times New Roman"/>
                <a:cs typeface="Arial"/>
              </a:rPr>
              <a:t> منتصف القرن السابع عشر، ثم تبارى التربويون </a:t>
            </a:r>
            <a:r>
              <a:rPr lang="ar-EG" sz="2800" b="1" dirty="0" err="1" smtClean="0">
                <a:effectLst/>
                <a:ea typeface="Times New Roman"/>
                <a:cs typeface="Arial"/>
              </a:rPr>
              <a:t>فى</a:t>
            </a:r>
            <a:r>
              <a:rPr lang="ar-EG" sz="2800" b="1" dirty="0" smtClean="0">
                <a:effectLst/>
                <a:ea typeface="Times New Roman"/>
                <a:cs typeface="Arial"/>
              </a:rPr>
              <a:t> استخدام الوسائط التعليمية </a:t>
            </a:r>
            <a:r>
              <a:rPr lang="ar-EG" sz="2800" b="1" dirty="0" err="1" smtClean="0">
                <a:effectLst/>
                <a:ea typeface="Times New Roman"/>
                <a:cs typeface="Arial"/>
              </a:rPr>
              <a:t>فى</a:t>
            </a:r>
            <a:r>
              <a:rPr lang="ar-EG" sz="2800" b="1" dirty="0" smtClean="0">
                <a:effectLst/>
                <a:ea typeface="Times New Roman"/>
                <a:cs typeface="Arial"/>
              </a:rPr>
              <a:t> </a:t>
            </a:r>
            <a:r>
              <a:rPr lang="ar-EG" sz="2800" b="1" dirty="0" err="1" smtClean="0">
                <a:effectLst/>
                <a:ea typeface="Times New Roman"/>
                <a:cs typeface="Arial"/>
              </a:rPr>
              <a:t>التدريس،وكان</a:t>
            </a:r>
            <a:r>
              <a:rPr lang="ar-EG" sz="2800" b="1" dirty="0" smtClean="0">
                <a:effectLst/>
                <a:ea typeface="Times New Roman"/>
                <a:cs typeface="Arial"/>
              </a:rPr>
              <a:t> لأعمال </a:t>
            </a:r>
            <a:r>
              <a:rPr lang="ar-EG" sz="2800" b="1" dirty="0" err="1" smtClean="0">
                <a:effectLst/>
                <a:ea typeface="Times New Roman"/>
                <a:cs typeface="Arial"/>
              </a:rPr>
              <a:t>فرويل</a:t>
            </a:r>
            <a:r>
              <a:rPr lang="ar-EG" sz="2800" b="1" dirty="0" smtClean="0">
                <a:effectLst/>
                <a:ea typeface="Times New Roman"/>
                <a:cs typeface="Arial"/>
              </a:rPr>
              <a:t> </a:t>
            </a:r>
            <a:r>
              <a:rPr lang="ar-EG" sz="2800" b="1" dirty="0" err="1" smtClean="0">
                <a:effectLst/>
                <a:ea typeface="Times New Roman"/>
                <a:cs typeface="Arial"/>
              </a:rPr>
              <a:t>وبستالوزى</a:t>
            </a:r>
            <a:r>
              <a:rPr lang="ar-EG" sz="2800" b="1" dirty="0" smtClean="0">
                <a:effectLst/>
                <a:ea typeface="Times New Roman"/>
                <a:cs typeface="Arial"/>
              </a:rPr>
              <a:t> </a:t>
            </a:r>
            <a:r>
              <a:rPr lang="ar-EG" sz="2800" b="1" dirty="0" err="1" smtClean="0">
                <a:effectLst/>
                <a:ea typeface="Times New Roman"/>
                <a:cs typeface="Arial"/>
              </a:rPr>
              <a:t>ومنتسورى</a:t>
            </a:r>
            <a:r>
              <a:rPr lang="ar-EG" sz="2800" b="1" dirty="0" smtClean="0">
                <a:effectLst/>
                <a:ea typeface="Times New Roman"/>
                <a:cs typeface="Arial"/>
              </a:rPr>
              <a:t> أعظم الأثر </a:t>
            </a:r>
            <a:r>
              <a:rPr lang="ar-EG" sz="2800" b="1" dirty="0" err="1" smtClean="0">
                <a:effectLst/>
                <a:ea typeface="Times New Roman"/>
                <a:cs typeface="Arial"/>
              </a:rPr>
              <a:t>فى</a:t>
            </a:r>
            <a:r>
              <a:rPr lang="ar-EG" sz="2800" b="1" dirty="0" smtClean="0">
                <a:effectLst/>
                <a:ea typeface="Times New Roman"/>
                <a:cs typeface="Arial"/>
              </a:rPr>
              <a:t> ضرورة استخدام التمثيل الحسى أو الملموس عن الفكرة العلمية،</a:t>
            </a:r>
            <a:endParaRPr lang="ar-EG" sz="2800" dirty="0"/>
          </a:p>
        </p:txBody>
      </p:sp>
    </p:spTree>
    <p:extLst>
      <p:ext uri="{BB962C8B-B14F-4D97-AF65-F5344CB8AC3E}">
        <p14:creationId xmlns:p14="http://schemas.microsoft.com/office/powerpoint/2010/main" val="831049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954562"/>
          </a:xfrm>
        </p:spPr>
        <p:txBody>
          <a:bodyPr>
            <a:normAutofit/>
          </a:bodyPr>
          <a:lstStyle/>
          <a:p>
            <a:pPr algn="r"/>
            <a:endParaRPr lang="ar-EG" sz="3200" b="1" dirty="0"/>
          </a:p>
        </p:txBody>
      </p:sp>
      <p:sp>
        <p:nvSpPr>
          <p:cNvPr id="3" name="عنصر نائب للمحتوى 2"/>
          <p:cNvSpPr>
            <a:spLocks noGrp="1"/>
          </p:cNvSpPr>
          <p:nvPr>
            <p:ph idx="1"/>
          </p:nvPr>
        </p:nvSpPr>
        <p:spPr/>
        <p:txBody>
          <a:bodyPr/>
          <a:lstStyle/>
          <a:p>
            <a:pPr algn="justLow" hangingPunct="0">
              <a:lnSpc>
                <a:spcPct val="115000"/>
              </a:lnSpc>
              <a:spcBef>
                <a:spcPts val="600"/>
              </a:spcBef>
            </a:pPr>
            <a:r>
              <a:rPr lang="ar-EG" sz="2800" b="1" dirty="0">
                <a:latin typeface="Times New Roman"/>
                <a:ea typeface="Times New Roman"/>
              </a:rPr>
              <a:t>والراصد للتطورات التاريخية للوسائط التعليمية يجد أنها مرت </a:t>
            </a:r>
            <a:r>
              <a:rPr lang="ar-EG" sz="2800" b="1" dirty="0" err="1">
                <a:latin typeface="Times New Roman"/>
                <a:ea typeface="Times New Roman"/>
              </a:rPr>
              <a:t>فى</a:t>
            </a:r>
            <a:r>
              <a:rPr lang="ar-EG" sz="2800" b="1" dirty="0">
                <a:latin typeface="Times New Roman"/>
                <a:ea typeface="Times New Roman"/>
              </a:rPr>
              <a:t> ثلاث مراحل:</a:t>
            </a:r>
            <a:endParaRPr lang="en-US" sz="2800" b="1" dirty="0" smtClean="0">
              <a:effectLst/>
              <a:latin typeface="Times New Roman"/>
              <a:ea typeface="Times New Roman"/>
            </a:endParaRPr>
          </a:p>
          <a:p>
            <a:pPr marL="252095" indent="-252095" algn="justLow" hangingPunct="0"/>
            <a:r>
              <a:rPr lang="ar-EG" b="1" dirty="0" smtClean="0">
                <a:effectLst/>
                <a:latin typeface="Times New Roman"/>
                <a:ea typeface="Times New Roman"/>
                <a:cs typeface="Times New Roman"/>
              </a:rPr>
              <a:t>أ -	المرحلة الأولى: الوسائل السمعية والبصرية.</a:t>
            </a:r>
            <a:endParaRPr lang="en-US" sz="2800" b="1" dirty="0" smtClean="0">
              <a:effectLst/>
              <a:latin typeface="Times New Roman"/>
              <a:ea typeface="Times New Roman"/>
            </a:endParaRPr>
          </a:p>
          <a:p>
            <a:pPr marL="252095" indent="-252095" algn="justLow" hangingPunct="0"/>
            <a:r>
              <a:rPr lang="ar-EG" b="1" dirty="0" smtClean="0">
                <a:effectLst/>
                <a:latin typeface="Times New Roman"/>
                <a:ea typeface="Times New Roman"/>
                <a:cs typeface="Times New Roman"/>
              </a:rPr>
              <a:t>ب-	المرحلة الثانية: الوسائل التعليمية.</a:t>
            </a:r>
            <a:endParaRPr lang="en-US" sz="2800" b="1" dirty="0" smtClean="0">
              <a:effectLst/>
              <a:latin typeface="Times New Roman"/>
              <a:ea typeface="Times New Roman"/>
            </a:endParaRPr>
          </a:p>
          <a:p>
            <a:r>
              <a:rPr lang="ar-EG" b="1" dirty="0" smtClean="0">
                <a:effectLst/>
                <a:ea typeface="Times New Roman"/>
                <a:cs typeface="Times New Roman"/>
              </a:rPr>
              <a:t>ﺟ-	المرحلة الثالثة: تكنولوجيا التعليم</a:t>
            </a:r>
            <a:endParaRPr lang="ar-EG" dirty="0"/>
          </a:p>
        </p:txBody>
      </p:sp>
    </p:spTree>
    <p:extLst>
      <p:ext uri="{BB962C8B-B14F-4D97-AF65-F5344CB8AC3E}">
        <p14:creationId xmlns:p14="http://schemas.microsoft.com/office/powerpoint/2010/main" val="89207823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482</Words>
  <Application>Microsoft Office PowerPoint</Application>
  <PresentationFormat>عرض على الشاشة (3:4)‏</PresentationFormat>
  <Paragraphs>49</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نسق Office</vt:lpstr>
      <vt:lpstr>محاضرات في وسائط وتكنولوجيا التعليم     إعداد أعضاء هيئة التدريس بقسم تكنولوجيا التعليم كلية التربية  جامعة سوهاج   2018 - 2019 م </vt:lpstr>
      <vt:lpstr>فهرس الكتاب  </vt:lpstr>
      <vt:lpstr>الفصل الأول التطورات التاريخية لتكنولوجيا  التدريس</vt:lpstr>
      <vt:lpstr>               الفصل الأول التطورات التاريخية لتكنولوجيا التدريس      منذ أن بدأ الإنسان يخطو أولى خطواته على سطح الأرض وهو يحاول أن يتعلم كيف يعيش وكيف يتكيف مع بيئته وينقل خبرته إلى غيره ويعلمها له، وفى كل حالة احتاج الإنسان إلى من يعلمه ومن يساعده فى المعرفة وإلى أدوات ومواد تساعد فى ذلك أو ما يسمى بالوسائط التعليمية. وقد كانت قصة قابيل وهابيل أبناء سيدنا آدم  أول الأمثلة الحقيقية على كيفية التعلم والتعليم واستخدام النموذج الحى للتدريب والتعليم. قال تعالى فى سورة المائدة واتْلُ عَلَيْهِمْ نَبَأَ ابْنَيْ آدَمَ بِالْحَقِّ إذْ قَرَّبَا قُرْبَاناً فَتُقُبِّلَ مِنْ أَحَدِهِمَا ولَمْ يُتَقَبَّلْ مِنَ الآخَرِ قَالَ لأَقْتُلَنَّكَ، وتمضى الآيات الكريمة إلى قوله تعالى: فَطَوَّعَتْ لَهُ نَفْسُهُ قَتْلَ أَخِيهِ فَقَتَلَهُ فَأَصْبَحَ مِنَ الخَاسِرِينَ، وهنا ماذا يفعل قابيل بجيشه أخوه هابيل ووقف محتاراً ونادماً وشعر بالذنب الكبير. وهنا يتدخل رب العالمين ليعلم الإنسان بالمثل والنموذج والتجربة الحقيقية. فبعث الله غرابين يقتلان حتى قتل أحدهما الآخر فحفر الغراب القاتل حرفة فى الأرض ليدفن فيها الغراب المقتول. يقول الحق تبارك وتعالى: فَبَعَثَ اللَّهُ غُرَاباً يَبْحَثُ فِي الأَرْضِ لِيُرِيَهُ كَيْفَ يُوَارِي سَوْءَةَ أَخِيهِ، المائدة (30)، ولذلك قام قابيل بنفس العمل الذى مثله الغرابين أمامه. </vt:lpstr>
      <vt:lpstr>          وتلى ذلك ظهور الديانات السماوية وكانت أول الديانات المعروفة هى اليهودية على يدسيدنا موسى . وقصة موسى مع العصا ومع فرعون ويوم الزينة وحشر الناس ضحى ليروا من هو الساحر ومن هو الكذاب ومن هو الصادق وهو تمثيل حقيقى لاستخدام تكنولوجيا التدريس فى إقناع الناس ليس بالقول اللفظى ولكن بالتجربة العملية واستخدام الوسائل التعليمية، كذلك قول الحق تبارك وتعالى: وكَتَبْنَا لَهُ فِي الأَلْوَاحِ مِن كُلِّ شَيْءٍ (الأعراف: 145) فالألواح والكتابة عليها هى وسائط تعليمية للشر ولنقل الفكرة النظرية إلى وسائط مساعدة فى التعليم والتعلم والحظ والنشر والتداول. </vt:lpstr>
      <vt:lpstr>عرض تقديمي في PowerPoint</vt:lpstr>
      <vt:lpstr>        ثم جاءت الرسالة الخاتمة وهى رسالة سيدنا محمد (صل الله علية وسلم) وكان سيدنا رسول الله يعلم الناس بالنموذج والتجربة العملية والأداء المهارى المتقن فكان يقول  صلوا كما رأيتمونى أصلى أى أداء المهارة بالتدريب والمران والتجربة العملية، وهذه وسائط تعليمية تدخل ضمن تكنولوجيا التدريس. </vt:lpstr>
      <vt:lpstr>لاحظ كيفية استخدام الرسم فى التعبير عن الفكرة الأجل، الأمل، الابتلاء أو الاختبارات، وهذا هو سلوك المعلم الأول وهكذا ينبغى أن يكون عليه سلوك المعلم إن صعبت الفكرة على المتعلمين رسم لهم خطوطاً أو رسوماً توضيحية لتقريب الفكرة على المتعلمين رسم لهم خططاً أو رسوماً توضيحية لتقريب الفكرة وتمثيلها. وتوالى العصور وازدهرت الحضارة الإسلامية ووصلت إلى أوج عنفوانها فى عهد هارون الرشيد الذى كان يكافئ المترجم بوزن كتابه ذهباً وكان الكتب تكتب على الرق وسعف النخيل أو العظم. ثم ظهرت الكتابة على الورق فظهر أول كتاب مصور عام 1650م فى منتصف القرن السابع عشر، ثم تبارى التربويون فى استخدام الوسائط التعليمية فى التدريس،وكان لأعمال فرويل وبستالوزى ومنتسورى أعظم الأثر فى ضرورة استخدام التمثيل الحسى أو الملموس عن الفكرة العلمية،</vt:lpstr>
      <vt:lpstr>عرض تقديمي في PowerPoint</vt:lpstr>
      <vt:lpstr>             المرحلة الأولى: الوسائل السمعية البصرية: كان الاهتمام فى هذه المرحلة على مجرد استخدام أكبر عدد من الوسائل لاستخدام أكثر من حاسة للمتعلم، فقد كان الاعتقاد السائد أن مجرد استغلال حواس المتعلم (البصر، السمع) يمكن المتعلم من فهم المعلمة أفضل على أساس أن إشراك أكثر من حاسة واحدة يزيد الفهم، وقد أسست هذه الحركة على أفكار ستالوزى وفرويل والتى نادت بما يسمى بالتعلم الحسى (المبنى على المحسوسات) وقد ركزت هذه المرحلة على استخدام التعلم السمعى البصرى أو السمعى البصرى على أساس أن الحواس الأخرى (اللمس، الشم، التذوق) أقل استخداماً فى التعلم، وإن كانت هناك مواد تعليمية يتطلب مثل تلك الحواس (تمييز العينات لشم رائحتها سواء كانت ازدهاراً أو شراباً أو طعاماً أو مواد عطرية، مواد أخرى. وقد يشم الرائحة للتعرف على نوع المادة واسمها ومكوناتها. وقد يتذوق الطلاب الأشياء لإدراك المعانى والمسميات مثل تمييز نوع الطعام عند تذوقه، تمييز الصالح أو عدم الصالح، التعرف على عينات من المشروبات من خلال التذوق، كما قد يستخدم اللمس فى تمييز أنواع العينات بلمسها، ومعرفة الناعم منها والخشن وتصنيف وتبويب المواد والأشياء. </vt:lpstr>
      <vt:lpstr>المرحلة الثانية: الوسائل التعليمية: انتقل الاهتمام فى هذه المرحلة من مجرد الاستخدام إلى العمليات ذاتها (Process) بمعنى أن الوسيلة ليست معيناً أو مساعداً أو مجرد موضحة للموقف أو للمعلومة أو ديكور، إن الوسيلة فى هذه المرحلة سميت وسيط تعليمى وذلك لدخول مفهوم الاتصال التعليمى فى المجال التربوى، وقد دخل مفهوم العملية فى الموقف التربوى وأصبح العلم عمليات ونواتج فليست العبرة بصدد النظريات أو القوانين التى يجب أن نعلمها بل أصبح جزءاً من العلم هو عمليات العلم ذاته من ملاحظة واستدلال واستنتاج وتصنيف وتنبؤ، ومن هنا كان التركيز فى الوسائل التعليمية على عمليات التدريس ذاتها، وأصبحت الوسيلة وسيط بين المعلم والمتعلم فى تعلم المعلومة بمعنى أنها أصبحت جزءاً من عملية العلم ذاته، فهى التى تساعد المتعلم على الملاحظة لأنه لا يمكن أن يلاحظ المتعلم فراغاً لكن قد يلاحظ عينة (وهذه وسيلة) أو قد يلاحظ رسماً (وهذه وسيلة) أو قد يفحص مجسماً أو ينشأ رسماً أو مخططاً سهمياً وهو يقوم بذلك يتعلم وهو يتعلم يقوم بعمل أو استخدام الوسيط، وعليه دخل مفهوم الوسائل التعليمية كمفهوم حديث حل مكان المفهوم القديم الوسائل التعليمية فلم تعد اللوحة وسيلة بل هى وسيط بين المعلم والمتعلم لتعلم المعلومات يستخدمها المعلم كما يستخدمها المتعلم فى نفس الوقت، وكلا الطرفين يتعلم شيئاً من هذه الوسيلة وعليه فقد أصبحت الوسائط من مكونات وعمليات المعرفة وليست نواتج معرفية كما كان ينظر إليها فى السابق، كما دخل فى هذه المرحلة مفهوم النظم، على أساس أن عملية التدريس ما هى إلا نظام أو منظومة تتكون من المعلم والمتعلم والبيئة الصفية والبيئة المدرسية والمادة التعليمية والوسيط التعليمى، أى أن الوسائل التعليمية أصبحت ضمن نظام التدريس وهى جزء منه ولا يكتمل إلا به. </vt:lpstr>
      <vt:lpstr>المرحلة الثالثة: تكنولوجيا التعليم: إن مصطلح تكنولوجيا التعليم مصطلح جديد فى المجال التربوى لا يتعدى عمره الخمسين سنة، وقد نشأ نتيجة التطورات العالمية فى العلوم والتكنولوجيا، وقد بحث التربويون عن دور للوسائل التكنولوجيا فى عمليات التربية، فأطلق هذا المصطلح وهو تكنولوجيا التعليم وذلك فى بداية السبعينيات من القرن الماضى، حيث قدمت لجنة أمريكية (AECT) The Association for Educational Communication &amp; Technology تقريراً فى عام 1970 إلى الرئيس الأمريكى يحدد تكنولوجيا التعليم بأنها الوسائط التعليمية مثل السبورة والكتاب والأ&lt;هزة مثل الكمبيوتر والتليفزيون وغيره، أى أن تكنولوجيا التعليم هى كل الوسائط المستخدمة من الأجهزة والمعارف والمعلومات فى التعليم والتعلم، إن الغرض من استخدام تكنولوجيا التعليم هو تسهيل عمليتى التعليم والتعلم والتفاعل البناء بين المعلم والمتعلم والمادة العلمية.  </vt:lpstr>
      <vt:lpstr>           وفى عام 1994م أصدرت نفس الجمعية تعريفاً آخر لتكنولوجيا التعليم اعتمد على ما سبق ولكن مع إضافة تكنولوجيا المعلومات والحاسبات الآلية ضمن الوسائط التكنولوجية ثم تطور الموقف فى التسعينيات ودخل مفهوم تكنولوجيا التدريس Instructional Technology وتكنولوجيا التدريس هى جزء من تكنولوجيا التعليم وذلك لأن التدريس هو جزء من التعليم يعتمد على النية والقصة وذلك لأن التدريس يقتصر على جدران الفصل المدرسى، فى حين أن التعليم فى أى مكان فى المدرسة، فالإذاعة المدرسية جزء من تكنولوجيا التعليم وقد تستخدم كتكنولوجيا التدريس لو ارتبط الموضوع الإذاعى بدرس معين فى حصة معينة ، ولذلك فإن تكنولوجيا التدريس هى التطبيق المنهجى لكل الطرق والوسائل والاستراتيجيات والوسائط لتعليم الطلاب داخل الفصل المدرسى، ومع بزوغ القرن الواحد والعشرين ونهاية القرن العشرين بدأ عصر تكنولوجيا المعلومات حيث ظهور شبكة الإنترنت واستخداماتها التعليمية الواسعة من خلال ما يسمى بالوسائط المتعددة والفصول الذكية والمؤتمرات العلمية المتلفزة Video Conferences، والجامعات الافتراضية وكلها وسائط تعليمية تكنولوجية حديثة تدخل على العملية التعليمية فكراً جديداً وتسهل للمتعلم طرق الوصول للمعرفة. </vt:lpstr>
      <vt:lpstr>الطلاب المعرفة والمهارة والاتجاه هو المقصود من تكنولوجيا التدريولذلك فإن تكنولوجيا التدريس بالنسبة لنا هى كل الأجهزة والمعدات والأدوات التى يستخدمها المعلم والأفكار والتدريب على المهارات وتنمية الاتجاهات نحو المادة الدراسية التى يقوم بتدريسها، إن مفهوم تكنولوجيا التدريس بالنسبة لنا يشمل المعدات Hardware وهى الأجهزة والأدوات (الكمبيوتر، السبورة، اللوحة، الفيديو... إلخ. كلها معدات وأجهزة، وكذلك المشغلات والبرمجيات Software، فالنص على السبورة هو مادة علمية ضمن المشغلات والبرنامج التليفزيونى التعليمى ضمن المشغلات وبرامج العروض الكمبيوترية هى برمجيات تستخدم فى التدريس، وعليه فإن كل من المعدات والمشغلات أو البرمجيات التى تستخدم من قبل المعلم فى الفصل المدرسى لتحسين وتطوير بيئة التعلم وإكساب س، كذلك تشمل مفهوم تكنولوجيا التدريس استخدام المستحدثات التربوية فى نظريات فى التعليم والتعلم لتحسين بيئة الصف. وبطريقة أكثر شمولية نرى أن تكنولوجيا التدريس هى استخدام كل المستحدثات من نظريات وتطبيقات وأجهزة ومعدات ومشغلات وبرمجيات لتحسين وتطوير تعليم وتعلم الطلاب فى فصولهم المدرسية. . </vt:lpstr>
      <vt:lpstr>       تصنيفات الوسائط التعليمية" نظراً للتطور الهائل فى الوسائط التكنولوجية المستخدمة فى التدريس وتعددها وكثرتها وتنوعها فإن الباحثين التربويين يميلون إلى تصنيف تلك الوسائط فى مجموعها ليسهل على المعلمين استخدامها ضمن مجموعات منسبة. فقد صنفت الوسائط حسب الحواس، فمنها الوسائط السمعية وهى التى تعتمد على حاسة السمع كالراديو، والتسجيلات الصوتية، والإذاعة المدرسية، ومنها الوسائط البصرية وهى التى تعتمد على الرؤية البصرية ومنها الصور والرسوم والمصورات والنماذج والعينات والخرائط والكرات الأرضية والأفلام الصامتة، ومنها الوسائط السمعية البصرية وهى التى تعتمد على حاستى السمع والبصر معاً كالكمبيوتر التعليمى والتليفزيون التعليمى والأفلام التعليمية المتحركة الناطقة وغيرها</vt:lpstr>
      <vt:lpstr>انتهت المحاضرة الاولى اد حسام مازن</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وسائط وتكنولوجيا التعليم     إعداد أعضاء هيئة التدريس بقسم تكنولوجيا التعليم كلية التربية  جامعة سوهاج   2018 - 2019 م</dc:title>
  <dc:creator>MAKKA STORES</dc:creator>
  <cp:lastModifiedBy>MAKKA STORES</cp:lastModifiedBy>
  <cp:revision>2</cp:revision>
  <dcterms:created xsi:type="dcterms:W3CDTF">2018-11-18T09:21:41Z</dcterms:created>
  <dcterms:modified xsi:type="dcterms:W3CDTF">2018-11-18T09:31:57Z</dcterms:modified>
</cp:coreProperties>
</file>